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57" r:id="rId3"/>
    <p:sldId id="258" r:id="rId4"/>
    <p:sldId id="259" r:id="rId5"/>
    <p:sldId id="260" r:id="rId6"/>
    <p:sldId id="285" r:id="rId7"/>
    <p:sldId id="261" r:id="rId8"/>
    <p:sldId id="262" r:id="rId9"/>
    <p:sldId id="263" r:id="rId10"/>
    <p:sldId id="264" r:id="rId11"/>
    <p:sldId id="265" r:id="rId12"/>
    <p:sldId id="286" r:id="rId13"/>
    <p:sldId id="266" r:id="rId14"/>
    <p:sldId id="267" r:id="rId15"/>
    <p:sldId id="296" r:id="rId16"/>
    <p:sldId id="297" r:id="rId17"/>
    <p:sldId id="299" r:id="rId18"/>
    <p:sldId id="298" r:id="rId19"/>
    <p:sldId id="300" r:id="rId20"/>
    <p:sldId id="303" r:id="rId21"/>
    <p:sldId id="302" r:id="rId22"/>
    <p:sldId id="304" r:id="rId23"/>
    <p:sldId id="305" r:id="rId24"/>
    <p:sldId id="306" r:id="rId25"/>
    <p:sldId id="307" r:id="rId26"/>
    <p:sldId id="320" r:id="rId27"/>
    <p:sldId id="308" r:id="rId28"/>
    <p:sldId id="310" r:id="rId29"/>
    <p:sldId id="311" r:id="rId30"/>
    <p:sldId id="312" r:id="rId31"/>
    <p:sldId id="313" r:id="rId32"/>
    <p:sldId id="314" r:id="rId33"/>
    <p:sldId id="315" r:id="rId34"/>
    <p:sldId id="316" r:id="rId35"/>
    <p:sldId id="317" r:id="rId36"/>
    <p:sldId id="268" r:id="rId37"/>
    <p:sldId id="269" r:id="rId38"/>
    <p:sldId id="270" r:id="rId39"/>
    <p:sldId id="323" r:id="rId40"/>
    <p:sldId id="271" r:id="rId41"/>
    <p:sldId id="272" r:id="rId42"/>
    <p:sldId id="273" r:id="rId43"/>
    <p:sldId id="274" r:id="rId44"/>
    <p:sldId id="275" r:id="rId45"/>
    <p:sldId id="276" r:id="rId46"/>
    <p:sldId id="324" r:id="rId47"/>
    <p:sldId id="277" r:id="rId48"/>
    <p:sldId id="278" r:id="rId49"/>
    <p:sldId id="322" r:id="rId50"/>
    <p:sldId id="321" r:id="rId51"/>
    <p:sldId id="279" r:id="rId52"/>
    <p:sldId id="280" r:id="rId53"/>
    <p:sldId id="281" r:id="rId54"/>
    <p:sldId id="282" r:id="rId55"/>
    <p:sldId id="283" r:id="rId56"/>
    <p:sldId id="284" r:id="rId5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033" autoAdjust="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347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5D602-047C-F778-24AC-31E38067D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04D3A-4FF5-9BA2-C68F-70B637A3F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0D8D0-E084-802C-31C5-14767CB3AC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2196D-63D2-1B87-EA07-7339727127FB}"/>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568423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39F1-D375-D3C3-5336-3503A1BA2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50EDD-E1AC-539B-7F3F-BE4EA058C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82F1CE-20DE-967D-41E7-73FDED9FCC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A2BEFF-DADD-4521-92D3-9D15AF54025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820912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9BE8B-8692-2892-C5AB-099894D54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67D37-552C-6378-299D-E838BFDBA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F6373-5A14-92B9-8D20-B9AE82F9E0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454E13-5AFE-81BD-CE8C-50F45964CA2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986061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3D333-8954-72B8-210B-90D63F1CE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8BDE5A-1485-FF69-DDF9-37EA1CF794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864358-5939-9333-B0CD-7C9235E25F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E8A8E6-CF8C-26B4-D2CA-2EFA1B84FE09}"/>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7844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535EC-961D-3B00-FC41-74C7069FB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DF4AD-CBF0-6CD5-F9A6-A4F332853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8C0332-FB9A-D063-91B1-C0CAAD6822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CBB684-B2A3-1DD4-67B7-DA99B29F027E}"/>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165405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13CAF-1C6F-0F98-73AF-7A0545901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66C00-7B6F-9D05-82BC-0E41E1323C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8F363A-8E15-9A1B-51B0-AF1E22857A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637135-2579-3596-DB6F-E56E26E01517}"/>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1346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36421-3DC4-AE28-0AF8-4AC39B826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C61E1-9A53-6E14-2D5D-AED489B20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CBB43-B0D2-7903-D759-283144047A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C4884-CC54-4118-30AB-AB21B8EA0BA9}"/>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96431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EB198-6DD2-FC15-7EA5-DC293D1C2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4E3F4-D1C3-9594-B570-1FA96CF38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D5256-1885-DD72-924C-5DE7A1BCBA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47870A-5DD8-2F94-2895-7E358F372D3E}"/>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064186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733B9-FBE2-C1A1-D269-74B6220D7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85D8C-633E-D73C-81A0-086015E32D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91B30-7712-8FB8-CE34-92008E2923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205A53-1D4F-2BE0-BCFC-61DC1536EEBA}"/>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137991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413C6-540D-24C7-C6B6-C40329842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92CA3-1438-0E33-977D-CAFBE777E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D21B8-7EE3-92EF-0980-CE4045FE91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ED88A-348B-4DFA-127B-2DAB5DA46F5A}"/>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785201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2B3F9-D940-E9E2-94A1-57FDE88A9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22F14-6970-0001-95BB-C877C2530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54E17-D77C-8C03-9146-E4F252EFB4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08EE59-9D67-1F0A-C6BF-B1AF96C8CF7E}"/>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229833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1824-84FF-728F-3F79-74EAE0D394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225DBD-9180-7B5F-BDCD-40AD50083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1E330B-8792-BB8D-6149-6DA5CA717F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88B244-9AE8-448C-F9D9-EE280C408326}"/>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105457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43F1A-0C3D-680D-4F21-4144C697B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D48F36-49AD-5C42-09D8-9E257F861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8C40FF-3B54-4AB1-CAD3-EEE02BC261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0A7AAD-CBDF-8EC7-2CAD-485AA2AB1288}"/>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920797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6B716-80B3-0AD0-D9AD-88EDD372D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FBC81-8ADA-404D-8539-E2E292A795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198340-6BF7-C8E5-B5EF-0BDF93589E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5FF0ED-0AB1-273E-0520-5732285B0C7E}"/>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511662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EBE92-0C86-9BA9-D502-D2402E386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EA9A4-4171-9807-336F-20C2AB184F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585093-C3D5-61D1-B97A-841798B9B7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C30260-1C83-FB87-3797-0FB0FAB80065}"/>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4239271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4C197-3C78-FBE3-2C89-BC6FD61EF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AB73A-536D-2C43-FEA5-D66C03320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EFEA38-97AF-05D0-5767-9561AEFA40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B87740-E7C2-BC68-8700-8CDC59483B33}"/>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582551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0DB6-B881-8454-E8E5-9AA640617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891B1-4331-50D4-8D56-84C56AF00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9B8E2-448A-BF95-EF07-692CD16279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B49468-CF9C-61B3-D78B-074D3BD51ED0}"/>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85204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6496D-AD10-B4BD-AB85-50231EE473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69E8A7-8619-1506-4EDA-2C1FA69E6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3553B-14A0-0C7C-2CDA-065946A243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7A2C8C-ED3A-678B-4FC1-0E0E2B7B2843}"/>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463771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0BD0E-7111-9DC1-B849-3B16EA1F4E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5BC72-98AB-8425-E1F9-4DAB85BD1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EE961-E050-8123-7A12-DABB8D1103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C1AE54-5BB2-7B7B-81D4-504A3873D067}"/>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643543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459DE-28E1-206C-3228-0B8AD5CB5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06D1F-B598-C09D-C6F4-F857B829F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63E14-43D8-29C1-4608-67BDD972A5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AA2097-5D58-1CED-16C4-25706573EE38}"/>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660537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7FEFF-1D6D-B251-2A53-613D2119B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5C645-405F-E43E-14BF-696CDD71D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A020A8-96A9-89F2-DA42-A557C41926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6992F9-7707-768D-AEC9-99FE4EE75266}"/>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340559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1DCE1-EF9E-8B34-5E77-A7B9F59D81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0D123-3FFB-A34C-C1CB-AA47987BD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80047-48D9-5CB8-C45A-FBE9165DA4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D3E4E5-90B8-CD73-96CA-744014EE3BF1}"/>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261298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13C89-EB12-4FA4-8B2B-EE0E2D542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EF1D5-C4B7-9A8F-BF81-2D85AFF76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6A2AE-8A7B-2517-0A87-CA68C90FAA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81E58B-D5F5-4D06-6EFB-F9E80F5A123F}"/>
              </a:ext>
            </a:extLst>
          </p:cNvPr>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144518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2722F-0331-1AF5-EE25-13FB7EA4F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B8E1E-425F-FE4B-888C-CAE5A18F9C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CCB839-5004-0330-C986-B76296B864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A3FF9A-652F-B713-476C-03B2F45E616D}"/>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676428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38D8D-CE4F-E1F0-8B26-D9432780A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61D51-2A6D-5261-4715-A6D514596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77D459-AB3A-BC01-7075-7771736ADE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AB4755-49F9-0A3A-6EF2-2018327D6689}"/>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3520629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C0139-DA8C-8117-C713-34A7B978F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E3561-913A-DB52-E4E9-AFA94306B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77859-76A3-5DA5-7016-A8D7061E65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25D41E-9E4C-FF39-6384-C61F2920EB14}"/>
              </a:ext>
            </a:extLst>
          </p:cNvPr>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37892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18F11-FEC4-486D-892C-873D5C34F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96978-98A0-03E9-860B-4682A92D4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A926BF-5BC2-3C7D-1147-C2327BD01D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134E03-72D8-F5F3-06FE-D17454C2CB2B}"/>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609789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4.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12"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49.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832104" y="5760720"/>
            <a:ext cx="12984480" cy="36576"/>
          </a:xfrm>
          <a:prstGeom prst="rect">
            <a:avLst/>
          </a:prstGeom>
        </p:spPr>
      </p:pic>
      <p:pic>
        <p:nvPicPr>
          <p:cNvPr id="5" name="Image 3"/>
          <p:cNvPicPr>
            <a:picLocks noChangeAspect="1"/>
          </p:cNvPicPr>
          <p:nvPr/>
        </p:nvPicPr>
        <p:blipFill>
          <a:blip r:embed="rId6"/>
          <a:srcRect/>
          <a:stretch/>
        </p:blipFill>
        <p:spPr>
          <a:xfrm>
            <a:off x="717398" y="6088225"/>
            <a:ext cx="1018225" cy="753165"/>
          </a:xfrm>
          <a:prstGeom prst="rect">
            <a:avLst/>
          </a:prstGeom>
        </p:spPr>
      </p:pic>
      <p:sp>
        <p:nvSpPr>
          <p:cNvPr id="6" name="Text 0"/>
          <p:cNvSpPr/>
          <p:nvPr/>
        </p:nvSpPr>
        <p:spPr>
          <a:xfrm>
            <a:off x="2053927" y="6254496"/>
            <a:ext cx="3410712" cy="420624"/>
          </a:xfrm>
          <a:prstGeom prst="rect">
            <a:avLst/>
          </a:prstGeom>
          <a:noFill/>
          <a:ln/>
        </p:spPr>
        <p:txBody>
          <a:bodyPr wrap="none" lIns="0" tIns="0" rIns="0" bIns="0" rtlCol="0" anchor="ctr"/>
          <a:lstStyle/>
          <a:p>
            <a:pPr marL="0" indent="0" algn="l">
              <a:lnSpc>
                <a:spcPts val="3250"/>
              </a:lnSpc>
              <a:buNone/>
            </a:pPr>
            <a:r>
              <a:rPr lang="en-US" sz="2320" dirty="0">
                <a:solidFill>
                  <a:srgbClr val="000000"/>
                </a:solidFill>
                <a:latin typeface="思源黑体-思源黑体-Medium" pitchFamily="34" charset="0"/>
                <a:ea typeface="思源黑体-思源黑体-Medium" pitchFamily="34" charset="-122"/>
                <a:cs typeface="思源黑体-思源黑体-Medium" pitchFamily="34" charset="-120"/>
              </a:rPr>
              <a:t>NSH Predictors | Data &amp; AI Team</a:t>
            </a:r>
            <a:endParaRPr lang="en-US" sz="2320" dirty="0"/>
          </a:p>
        </p:txBody>
      </p:sp>
      <p:sp>
        <p:nvSpPr>
          <p:cNvPr id="7" name="Text 1"/>
          <p:cNvSpPr/>
          <p:nvPr/>
        </p:nvSpPr>
        <p:spPr>
          <a:xfrm>
            <a:off x="1417320" y="6464808"/>
            <a:ext cx="3410712" cy="256032"/>
          </a:xfrm>
          <a:prstGeom prst="rect">
            <a:avLst/>
          </a:prstGeom>
          <a:noFill/>
          <a:ln/>
        </p:spPr>
        <p:txBody>
          <a:bodyPr wrap="none" lIns="0" tIns="0" rIns="0" bIns="0" rtlCol="0" anchor="ctr"/>
          <a:lstStyle/>
          <a:p>
            <a:pPr marL="0" indent="0" algn="l">
              <a:lnSpc>
                <a:spcPts val="1950"/>
              </a:lnSpc>
              <a:buNone/>
            </a:pPr>
            <a:endParaRPr lang="en-US" sz="1390" dirty="0"/>
          </a:p>
        </p:txBody>
      </p:sp>
      <p:sp>
        <p:nvSpPr>
          <p:cNvPr id="8" name="Text 2"/>
          <p:cNvSpPr/>
          <p:nvPr/>
        </p:nvSpPr>
        <p:spPr>
          <a:xfrm>
            <a:off x="832104" y="3456432"/>
            <a:ext cx="12984480" cy="2039112"/>
          </a:xfrm>
          <a:prstGeom prst="rect">
            <a:avLst/>
          </a:prstGeom>
          <a:noFill/>
          <a:ln/>
        </p:spPr>
        <p:txBody>
          <a:bodyPr wrap="square" lIns="0" tIns="0" rIns="0" bIns="0" rtlCol="0" anchor="ctr"/>
          <a:lstStyle/>
          <a:p>
            <a:pPr marL="0" indent="0" algn="l">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Global Terrorism Analysis &amp; Severity Prediction</a:t>
            </a:r>
            <a:endParaRPr lang="en-US" sz="64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04</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Data Cleaning &amp; Preprocessing</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A492F177-FF25-DD90-3DE4-CAD098198383}"/>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97840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Data Cleaning &amp; Preprocessing</a:t>
            </a:r>
            <a:endParaRPr lang="en-US" sz="4640" dirty="0"/>
          </a:p>
        </p:txBody>
      </p:sp>
      <p:sp>
        <p:nvSpPr>
          <p:cNvPr id="5" name="Text 1"/>
          <p:cNvSpPr/>
          <p:nvPr/>
        </p:nvSpPr>
        <p:spPr>
          <a:xfrm>
            <a:off x="1078992" y="2112264"/>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Initial Challenges</a:t>
            </a:r>
            <a:endParaRPr lang="en-US" sz="2320" dirty="0"/>
          </a:p>
        </p:txBody>
      </p:sp>
      <p:sp>
        <p:nvSpPr>
          <p:cNvPr id="6" name="Text 2"/>
          <p:cNvSpPr/>
          <p:nvPr/>
        </p:nvSpPr>
        <p:spPr>
          <a:xfrm>
            <a:off x="1078992" y="2624328"/>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135 columns, missing values, inconsistent naming.</a:t>
            </a:r>
            <a:endParaRPr lang="en-US" sz="1850" dirty="0"/>
          </a:p>
        </p:txBody>
      </p:sp>
      <p:sp>
        <p:nvSpPr>
          <p:cNvPr id="7" name="Text 3"/>
          <p:cNvSpPr/>
          <p:nvPr/>
        </p:nvSpPr>
        <p:spPr>
          <a:xfrm>
            <a:off x="1078992" y="3264408"/>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Steps</a:t>
            </a:r>
            <a:endParaRPr lang="en-US" sz="2320" dirty="0"/>
          </a:p>
        </p:txBody>
      </p:sp>
      <p:sp>
        <p:nvSpPr>
          <p:cNvPr id="8" name="Text 4"/>
          <p:cNvSpPr/>
          <p:nvPr/>
        </p:nvSpPr>
        <p:spPr>
          <a:xfrm>
            <a:off x="1078992" y="3776472"/>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Column renaming (e.g., iyear to Year, nkill to Fatalities).</a:t>
            </a:r>
            <a:endParaRPr lang="en-US" sz="1850" dirty="0"/>
          </a:p>
        </p:txBody>
      </p:sp>
      <p:sp>
        <p:nvSpPr>
          <p:cNvPr id="9" name="Text 5"/>
          <p:cNvSpPr/>
          <p:nvPr/>
        </p:nvSpPr>
        <p:spPr>
          <a:xfrm>
            <a:off x="1078992" y="4297680"/>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Selection of relevant features (mention the reduced set for ML).</a:t>
            </a:r>
            <a:endParaRPr lang="en-US" sz="1850" dirty="0"/>
          </a:p>
        </p:txBody>
      </p:sp>
      <p:sp>
        <p:nvSpPr>
          <p:cNvPr id="10" name="Text 6"/>
          <p:cNvSpPr/>
          <p:nvPr/>
        </p:nvSpPr>
        <p:spPr>
          <a:xfrm>
            <a:off x="1078992" y="4818888"/>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Handling missing values (e.g., filling 0 for casualties, 'Unknown' for categories).</a:t>
            </a:r>
            <a:endParaRPr lang="en-US" sz="1850" dirty="0"/>
          </a:p>
        </p:txBody>
      </p:sp>
      <p:sp>
        <p:nvSpPr>
          <p:cNvPr id="11" name="Text 7"/>
          <p:cNvSpPr/>
          <p:nvPr/>
        </p:nvSpPr>
        <p:spPr>
          <a:xfrm>
            <a:off x="1078992" y="5330952"/>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Creation of Total_Casualties feature.</a:t>
            </a:r>
            <a:endParaRPr lang="en-US" sz="1850" dirty="0"/>
          </a:p>
        </p:txBody>
      </p:sp>
      <p:pic>
        <p:nvPicPr>
          <p:cNvPr id="14" name="Image 3">
            <a:extLst>
              <a:ext uri="{FF2B5EF4-FFF2-40B4-BE49-F238E27FC236}">
                <a16:creationId xmlns:a16="http://schemas.microsoft.com/office/drawing/2014/main" id="{E56FCB2F-9D12-FBD1-7819-AA43DB9EF52A}"/>
              </a:ext>
            </a:extLst>
          </p:cNvPr>
          <p:cNvPicPr>
            <a:picLocks noChangeAspect="1"/>
          </p:cNvPicPr>
          <p:nvPr/>
        </p:nvPicPr>
        <p:blipFill>
          <a:blip r:embed="rId5"/>
          <a:srcRect/>
          <a:stretch/>
        </p:blipFill>
        <p:spPr>
          <a:xfrm>
            <a:off x="29055" y="45721"/>
            <a:ext cx="1141377" cy="7406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13792-F74D-2FF6-E3BD-465DAC7241D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38F04D-7C90-1DA4-6EE9-3615B0FC006B}"/>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DF1CBB95-6841-8B45-9DDC-7E66E2E14625}"/>
              </a:ext>
            </a:extLst>
          </p:cNvPr>
          <p:cNvPicPr>
            <a:picLocks noChangeAspect="1"/>
          </p:cNvPicPr>
          <p:nvPr/>
        </p:nvPicPr>
        <p:blipFill>
          <a:blip r:embed="rId4"/>
          <a:stretch>
            <a:fillRect/>
          </a:stretch>
        </p:blipFill>
        <p:spPr>
          <a:xfrm>
            <a:off x="0" y="0"/>
            <a:ext cx="14630400" cy="8238744"/>
          </a:xfrm>
          <a:prstGeom prst="rect">
            <a:avLst/>
          </a:prstGeom>
        </p:spPr>
      </p:pic>
      <p:sp>
        <p:nvSpPr>
          <p:cNvPr id="4" name="Text 0">
            <a:extLst>
              <a:ext uri="{FF2B5EF4-FFF2-40B4-BE49-F238E27FC236}">
                <a16:creationId xmlns:a16="http://schemas.microsoft.com/office/drawing/2014/main" id="{F21B103E-A8A8-1EAF-4103-19394BF895AF}"/>
              </a:ext>
            </a:extLst>
          </p:cNvPr>
          <p:cNvSpPr/>
          <p:nvPr/>
        </p:nvSpPr>
        <p:spPr>
          <a:xfrm>
            <a:off x="832104" y="97840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Data Cleaning &amp; Preprocessing</a:t>
            </a:r>
            <a:endParaRPr lang="en-US" sz="4640" dirty="0"/>
          </a:p>
        </p:txBody>
      </p:sp>
      <p:sp>
        <p:nvSpPr>
          <p:cNvPr id="5" name="Text 1">
            <a:extLst>
              <a:ext uri="{FF2B5EF4-FFF2-40B4-BE49-F238E27FC236}">
                <a16:creationId xmlns:a16="http://schemas.microsoft.com/office/drawing/2014/main" id="{6654D04A-726E-7FFC-3C68-53129D1269AD}"/>
              </a:ext>
            </a:extLst>
          </p:cNvPr>
          <p:cNvSpPr/>
          <p:nvPr/>
        </p:nvSpPr>
        <p:spPr>
          <a:xfrm>
            <a:off x="1078992" y="21122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6" name="Text 2">
            <a:extLst>
              <a:ext uri="{FF2B5EF4-FFF2-40B4-BE49-F238E27FC236}">
                <a16:creationId xmlns:a16="http://schemas.microsoft.com/office/drawing/2014/main" id="{0289714D-34B5-74B9-002B-5AEB119FDDDA}"/>
              </a:ext>
            </a:extLst>
          </p:cNvPr>
          <p:cNvSpPr/>
          <p:nvPr/>
        </p:nvSpPr>
        <p:spPr>
          <a:xfrm>
            <a:off x="1078992" y="262432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3">
            <a:extLst>
              <a:ext uri="{FF2B5EF4-FFF2-40B4-BE49-F238E27FC236}">
                <a16:creationId xmlns:a16="http://schemas.microsoft.com/office/drawing/2014/main" id="{CAC9BC2E-12DB-1A22-3926-139B2D91FDAE}"/>
              </a:ext>
            </a:extLst>
          </p:cNvPr>
          <p:cNvSpPr/>
          <p:nvPr/>
        </p:nvSpPr>
        <p:spPr>
          <a:xfrm>
            <a:off x="1078992" y="3264408"/>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8" name="Text 4">
            <a:extLst>
              <a:ext uri="{FF2B5EF4-FFF2-40B4-BE49-F238E27FC236}">
                <a16:creationId xmlns:a16="http://schemas.microsoft.com/office/drawing/2014/main" id="{5E2E8E39-29E2-346D-9312-B2312063DBEA}"/>
              </a:ext>
            </a:extLst>
          </p:cNvPr>
          <p:cNvSpPr/>
          <p:nvPr/>
        </p:nvSpPr>
        <p:spPr>
          <a:xfrm>
            <a:off x="1078992" y="377647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DF31823E-4BA1-1EDB-E554-3160C7A30739}"/>
              </a:ext>
            </a:extLst>
          </p:cNvPr>
          <p:cNvSpPr/>
          <p:nvPr/>
        </p:nvSpPr>
        <p:spPr>
          <a:xfrm>
            <a:off x="1078992" y="429768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0" name="Text 6">
            <a:extLst>
              <a:ext uri="{FF2B5EF4-FFF2-40B4-BE49-F238E27FC236}">
                <a16:creationId xmlns:a16="http://schemas.microsoft.com/office/drawing/2014/main" id="{5655075F-E468-9C1D-7791-37500EC1586C}"/>
              </a:ext>
            </a:extLst>
          </p:cNvPr>
          <p:cNvSpPr/>
          <p:nvPr/>
        </p:nvSpPr>
        <p:spPr>
          <a:xfrm>
            <a:off x="1078992" y="481888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5C22A81C-7629-17A3-71DC-C70FE83679D7}"/>
              </a:ext>
            </a:extLst>
          </p:cNvPr>
          <p:cNvSpPr/>
          <p:nvPr/>
        </p:nvSpPr>
        <p:spPr>
          <a:xfrm>
            <a:off x="1078992" y="533095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017AE5A4-6AF9-7CB5-BFBC-3FA0098F24E5}"/>
              </a:ext>
            </a:extLst>
          </p:cNvPr>
          <p:cNvSpPr/>
          <p:nvPr/>
        </p:nvSpPr>
        <p:spPr>
          <a:xfrm>
            <a:off x="1069848" y="1911096"/>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Impact of Data Cleaning</a:t>
            </a:r>
            <a:endParaRPr lang="en-US" sz="2320" dirty="0"/>
          </a:p>
        </p:txBody>
      </p:sp>
      <p:sp>
        <p:nvSpPr>
          <p:cNvPr id="13" name="Text 9">
            <a:extLst>
              <a:ext uri="{FF2B5EF4-FFF2-40B4-BE49-F238E27FC236}">
                <a16:creationId xmlns:a16="http://schemas.microsoft.com/office/drawing/2014/main" id="{B9496DE8-35E4-5B1D-564F-19D158ECC9D1}"/>
              </a:ext>
            </a:extLst>
          </p:cNvPr>
          <p:cNvSpPr/>
          <p:nvPr/>
        </p:nvSpPr>
        <p:spPr>
          <a:xfrm>
            <a:off x="1078992" y="648309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4" name="Image 3">
            <a:extLst>
              <a:ext uri="{FF2B5EF4-FFF2-40B4-BE49-F238E27FC236}">
                <a16:creationId xmlns:a16="http://schemas.microsoft.com/office/drawing/2014/main" id="{6DC6472B-159D-69C2-6D0A-C40024A5D7EF}"/>
              </a:ext>
            </a:extLst>
          </p:cNvPr>
          <p:cNvPicPr>
            <a:picLocks noChangeAspect="1"/>
          </p:cNvPicPr>
          <p:nvPr/>
        </p:nvPicPr>
        <p:blipFill>
          <a:blip r:embed="rId5"/>
          <a:srcRect/>
          <a:stretch/>
        </p:blipFill>
        <p:spPr>
          <a:xfrm>
            <a:off x="29055" y="45721"/>
            <a:ext cx="1141377" cy="740663"/>
          </a:xfrm>
          <a:prstGeom prst="rect">
            <a:avLst/>
          </a:prstGeom>
        </p:spPr>
      </p:pic>
      <p:pic>
        <p:nvPicPr>
          <p:cNvPr id="16" name="Picture 15">
            <a:extLst>
              <a:ext uri="{FF2B5EF4-FFF2-40B4-BE49-F238E27FC236}">
                <a16:creationId xmlns:a16="http://schemas.microsoft.com/office/drawing/2014/main" id="{E4423D4A-1B5F-1E6A-0B4E-94FC6D38F822}"/>
              </a:ext>
            </a:extLst>
          </p:cNvPr>
          <p:cNvPicPr>
            <a:picLocks noChangeAspect="1"/>
          </p:cNvPicPr>
          <p:nvPr/>
        </p:nvPicPr>
        <p:blipFill>
          <a:blip r:embed="rId6"/>
          <a:stretch>
            <a:fillRect/>
          </a:stretch>
        </p:blipFill>
        <p:spPr>
          <a:xfrm>
            <a:off x="832104" y="2797855"/>
            <a:ext cx="4087334" cy="3647708"/>
          </a:xfrm>
          <a:prstGeom prst="rect">
            <a:avLst/>
          </a:prstGeom>
        </p:spPr>
      </p:pic>
      <p:pic>
        <p:nvPicPr>
          <p:cNvPr id="18" name="Picture 17">
            <a:extLst>
              <a:ext uri="{FF2B5EF4-FFF2-40B4-BE49-F238E27FC236}">
                <a16:creationId xmlns:a16="http://schemas.microsoft.com/office/drawing/2014/main" id="{18E2A15B-C39A-6F04-937B-A5A28EF72258}"/>
              </a:ext>
            </a:extLst>
          </p:cNvPr>
          <p:cNvPicPr>
            <a:picLocks noChangeAspect="1"/>
          </p:cNvPicPr>
          <p:nvPr/>
        </p:nvPicPr>
        <p:blipFill>
          <a:blip r:embed="rId7"/>
          <a:stretch>
            <a:fillRect/>
          </a:stretch>
        </p:blipFill>
        <p:spPr>
          <a:xfrm>
            <a:off x="9427584" y="2347344"/>
            <a:ext cx="3391373" cy="4690063"/>
          </a:xfrm>
          <a:prstGeom prst="rect">
            <a:avLst/>
          </a:prstGeom>
        </p:spPr>
      </p:pic>
      <p:sp>
        <p:nvSpPr>
          <p:cNvPr id="19" name="Arrow: Right 18">
            <a:extLst>
              <a:ext uri="{FF2B5EF4-FFF2-40B4-BE49-F238E27FC236}">
                <a16:creationId xmlns:a16="http://schemas.microsoft.com/office/drawing/2014/main" id="{B50B3328-0E39-5E90-6C6C-DCB896E689FE}"/>
              </a:ext>
            </a:extLst>
          </p:cNvPr>
          <p:cNvSpPr/>
          <p:nvPr/>
        </p:nvSpPr>
        <p:spPr>
          <a:xfrm>
            <a:off x="5208608" y="3541853"/>
            <a:ext cx="2916820" cy="1569643"/>
          </a:xfrm>
          <a:prstGeom prst="right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2916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720840"/>
            <a:ext cx="12984480" cy="36576"/>
          </a:xfrm>
          <a:prstGeom prst="rect">
            <a:avLst/>
          </a:prstGeom>
        </p:spPr>
      </p:pic>
      <p:sp>
        <p:nvSpPr>
          <p:cNvPr id="5" name="Text 0"/>
          <p:cNvSpPr/>
          <p:nvPr/>
        </p:nvSpPr>
        <p:spPr>
          <a:xfrm>
            <a:off x="832104" y="658368"/>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05</a:t>
            </a:r>
            <a:endParaRPr lang="en-US" sz="13930" dirty="0"/>
          </a:p>
        </p:txBody>
      </p:sp>
      <p:sp>
        <p:nvSpPr>
          <p:cNvPr id="6" name="Text 1"/>
          <p:cNvSpPr/>
          <p:nvPr/>
        </p:nvSpPr>
        <p:spPr>
          <a:xfrm>
            <a:off x="832104" y="3136392"/>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3776472"/>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416552"/>
            <a:ext cx="12984480" cy="2039112"/>
          </a:xfrm>
          <a:prstGeom prst="rect">
            <a:avLst/>
          </a:prstGeom>
          <a:noFill/>
          <a:ln/>
        </p:spPr>
        <p:txBody>
          <a:bodyPr wrap="squar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6410" dirty="0"/>
          </a:p>
        </p:txBody>
      </p:sp>
      <p:sp>
        <p:nvSpPr>
          <p:cNvPr id="9" name="Text 4"/>
          <p:cNvSpPr/>
          <p:nvPr/>
        </p:nvSpPr>
        <p:spPr>
          <a:xfrm>
            <a:off x="832104" y="701344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830D2956-E635-8D51-E665-74090AE33634}"/>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695944"/>
          </a:xfrm>
          <a:prstGeom prst="rect">
            <a:avLst/>
          </a:prstGeom>
        </p:spPr>
      </p:pic>
      <p:sp>
        <p:nvSpPr>
          <p:cNvPr id="4" name="Text 0"/>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p:cNvSpPr/>
          <p:nvPr/>
        </p:nvSpPr>
        <p:spPr>
          <a:xfrm>
            <a:off x="1074420" y="2002536"/>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Global Trends &amp; Hotspots</a:t>
            </a:r>
            <a:endParaRPr lang="en-US" sz="2320" dirty="0"/>
          </a:p>
        </p:txBody>
      </p:sp>
      <p:sp>
        <p:nvSpPr>
          <p:cNvPr id="6" name="Text 2"/>
          <p:cNvSpPr/>
          <p:nvPr/>
        </p:nvSpPr>
        <p:spPr>
          <a:xfrm>
            <a:off x="1335024" y="2424549"/>
            <a:ext cx="12481560"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Top 15 Most Affected Countries (Bar chart).</a:t>
            </a:r>
            <a:endParaRPr lang="en-US" sz="1850" dirty="0"/>
          </a:p>
        </p:txBody>
      </p:sp>
      <p:sp>
        <p:nvSpPr>
          <p:cNvPr id="7" name="Text 3"/>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779976D6-A112-68DA-6C2F-980421BA00C8}"/>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B5FB6370-84C4-C7F7-ED66-679DBAC65715}"/>
              </a:ext>
            </a:extLst>
          </p:cNvPr>
          <p:cNvPicPr>
            <a:picLocks noChangeAspect="1"/>
          </p:cNvPicPr>
          <p:nvPr/>
        </p:nvPicPr>
        <p:blipFill>
          <a:blip r:embed="rId6"/>
          <a:stretch>
            <a:fillRect/>
          </a:stretch>
        </p:blipFill>
        <p:spPr>
          <a:xfrm>
            <a:off x="4839628" y="2898922"/>
            <a:ext cx="9378177" cy="4238974"/>
          </a:xfrm>
          <a:prstGeom prst="rect">
            <a:avLst/>
          </a:prstGeom>
        </p:spPr>
      </p:pic>
      <p:sp>
        <p:nvSpPr>
          <p:cNvPr id="26" name="TextBox 25">
            <a:extLst>
              <a:ext uri="{FF2B5EF4-FFF2-40B4-BE49-F238E27FC236}">
                <a16:creationId xmlns:a16="http://schemas.microsoft.com/office/drawing/2014/main" id="{FBB6343A-FCB7-49D6-24DD-45884CC72483}"/>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D7FA0212-D9F2-C7B5-33CD-61A0662A7B91}"/>
              </a:ext>
            </a:extLst>
          </p:cNvPr>
          <p:cNvSpPr txBox="1"/>
          <p:nvPr/>
        </p:nvSpPr>
        <p:spPr>
          <a:xfrm>
            <a:off x="1335024" y="4032618"/>
            <a:ext cx="3248127" cy="1211229"/>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Iraq is Overwhelmingly the Most Affected</a:t>
            </a:r>
          </a:p>
          <a:p>
            <a:pPr marL="285750" indent="-285750">
              <a:lnSpc>
                <a:spcPts val="2970"/>
              </a:lnSpc>
              <a:buFont typeface="Arial" panose="020B0604020202020204" pitchFamily="34" charset="0"/>
              <a:buChar char="•"/>
            </a:pPr>
            <a:r>
              <a:rPr lang="en-US" dirty="0"/>
              <a:t>South Asia is Highly Impacted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12458-854F-C869-1186-C84EB39344D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1BDB142-7DF8-5B46-257A-843D19BE4B07}"/>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A54333C9-B48A-5F0C-6557-CE86055D5679}"/>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F5B4752C-886C-6F2F-0597-F4F6BB1C8E3D}"/>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5BA475F0-C24D-6A30-9FDF-79172A187F3D}"/>
              </a:ext>
            </a:extLst>
          </p:cNvPr>
          <p:cNvSpPr/>
          <p:nvPr/>
        </p:nvSpPr>
        <p:spPr>
          <a:xfrm>
            <a:off x="1074420" y="2002536"/>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Global Trends &amp; Hotspots</a:t>
            </a:r>
            <a:endParaRPr lang="en-US" sz="2320" dirty="0"/>
          </a:p>
        </p:txBody>
      </p:sp>
      <p:sp>
        <p:nvSpPr>
          <p:cNvPr id="6" name="Text 2">
            <a:extLst>
              <a:ext uri="{FF2B5EF4-FFF2-40B4-BE49-F238E27FC236}">
                <a16:creationId xmlns:a16="http://schemas.microsoft.com/office/drawing/2014/main" id="{DD842481-6DDB-1F1A-981E-4CCA813AD4D8}"/>
              </a:ext>
            </a:extLst>
          </p:cNvPr>
          <p:cNvSpPr/>
          <p:nvPr/>
        </p:nvSpPr>
        <p:spPr>
          <a:xfrm>
            <a:off x="1335024" y="2424549"/>
            <a:ext cx="12481560" cy="384048"/>
          </a:xfrm>
          <a:prstGeom prst="rect">
            <a:avLst/>
          </a:prstGeom>
          <a:noFill/>
          <a:ln/>
        </p:spPr>
        <p:txBody>
          <a:bodyPr wrap="none" lIns="0" tIns="0" rIns="0" bIns="0" rtlCol="0" anchor="ctr"/>
          <a:lstStyle/>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Region with the most attacks (Middle East &amp; North Africa).</a:t>
            </a:r>
            <a:endParaRPr lang="en-US" sz="1850" dirty="0"/>
          </a:p>
        </p:txBody>
      </p:sp>
      <p:sp>
        <p:nvSpPr>
          <p:cNvPr id="7" name="Text 3">
            <a:extLst>
              <a:ext uri="{FF2B5EF4-FFF2-40B4-BE49-F238E27FC236}">
                <a16:creationId xmlns:a16="http://schemas.microsoft.com/office/drawing/2014/main" id="{5992CD86-2D81-32BF-0AC2-0EFFD362C8C7}"/>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7E2373DB-CC18-2087-8D02-0C2C1CA85882}"/>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E2ADCE41-6671-593C-8AE0-115D143B2807}"/>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004AE6CE-E75B-27F1-7494-82B918B0AA6A}"/>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531061FF-4297-8827-86CD-14140F903DDC}"/>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E1FAF938-728A-B6E8-3E6A-C90D2DA47404}"/>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00D6FEB0-76C4-63FE-458E-9FF1B2952894}"/>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E38E47F3-5DF2-3283-9D2B-8CD0B5229A89}"/>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3E50D5BB-49E1-6EC3-685F-106513BBA7A2}"/>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FB1C6E79-BCDD-81DF-6540-FF3928165ACF}"/>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5B47DFB8-785D-0EC5-34AF-F24996B86E99}"/>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957F1381-9A54-50F6-265E-2D304CC47AC8}"/>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DA6F4F89-DCD8-7041-94A6-8FA23CE80786}"/>
              </a:ext>
            </a:extLst>
          </p:cNvPr>
          <p:cNvPicPr>
            <a:picLocks noChangeAspect="1"/>
          </p:cNvPicPr>
          <p:nvPr/>
        </p:nvPicPr>
        <p:blipFill>
          <a:blip r:embed="rId6"/>
          <a:srcRect/>
          <a:stretch/>
        </p:blipFill>
        <p:spPr>
          <a:xfrm>
            <a:off x="5014695" y="2898922"/>
            <a:ext cx="9028043" cy="4238974"/>
          </a:xfrm>
          <a:prstGeom prst="rect">
            <a:avLst/>
          </a:prstGeom>
        </p:spPr>
      </p:pic>
      <p:sp>
        <p:nvSpPr>
          <p:cNvPr id="26" name="TextBox 25">
            <a:extLst>
              <a:ext uri="{FF2B5EF4-FFF2-40B4-BE49-F238E27FC236}">
                <a16:creationId xmlns:a16="http://schemas.microsoft.com/office/drawing/2014/main" id="{DE90FADB-F262-0DD7-4943-41141E3635CA}"/>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67889E50-C50F-6146-5668-6B3ADAC5CBF6}"/>
              </a:ext>
            </a:extLst>
          </p:cNvPr>
          <p:cNvSpPr txBox="1"/>
          <p:nvPr/>
        </p:nvSpPr>
        <p:spPr>
          <a:xfrm>
            <a:off x="1335024" y="4032618"/>
            <a:ext cx="3248127" cy="2365391"/>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Middle East &amp; North Africa (MENA) is the Primary Hotspot</a:t>
            </a:r>
          </a:p>
          <a:p>
            <a:pPr marL="285750" indent="-285750">
              <a:lnSpc>
                <a:spcPts val="2970"/>
              </a:lnSpc>
              <a:buFont typeface="Arial" panose="020B0604020202020204" pitchFamily="34" charset="0"/>
              <a:buChar char="•"/>
            </a:pPr>
            <a:r>
              <a:rPr lang="en-US" dirty="0"/>
              <a:t>South Asia is a Close Second</a:t>
            </a:r>
          </a:p>
          <a:p>
            <a:pPr marL="285750" indent="-285750">
              <a:lnSpc>
                <a:spcPts val="2970"/>
              </a:lnSpc>
              <a:buFont typeface="Arial" panose="020B0604020202020204" pitchFamily="34" charset="0"/>
              <a:buChar char="•"/>
            </a:pPr>
            <a:r>
              <a:rPr lang="en-US" dirty="0"/>
              <a:t>Relatively Low Impact in Some Regions</a:t>
            </a:r>
          </a:p>
        </p:txBody>
      </p:sp>
    </p:spTree>
    <p:extLst>
      <p:ext uri="{BB962C8B-B14F-4D97-AF65-F5344CB8AC3E}">
        <p14:creationId xmlns:p14="http://schemas.microsoft.com/office/powerpoint/2010/main" val="3397980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761FA-37A4-D3C4-F676-2994D0BB27C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FB151A3-6DFF-A12C-7BA4-D3C7E98E1DD6}"/>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DFDE5F70-505C-CC05-E9AA-4852083C90BE}"/>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96F59824-D99D-81A1-A2DA-2DB6403D030D}"/>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5C50D601-D139-B8D7-2396-CD4D657D9610}"/>
              </a:ext>
            </a:extLst>
          </p:cNvPr>
          <p:cNvSpPr/>
          <p:nvPr/>
        </p:nvSpPr>
        <p:spPr>
          <a:xfrm>
            <a:off x="1074420" y="2002536"/>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Global Trends &amp; Hotspots</a:t>
            </a:r>
            <a:endParaRPr lang="en-US" sz="2320" dirty="0"/>
          </a:p>
        </p:txBody>
      </p:sp>
      <p:sp>
        <p:nvSpPr>
          <p:cNvPr id="6" name="Text 2">
            <a:extLst>
              <a:ext uri="{FF2B5EF4-FFF2-40B4-BE49-F238E27FC236}">
                <a16:creationId xmlns:a16="http://schemas.microsoft.com/office/drawing/2014/main" id="{C593DD28-2BCF-FA3F-30C0-0231ED6D69AC}"/>
              </a:ext>
            </a:extLst>
          </p:cNvPr>
          <p:cNvSpPr/>
          <p:nvPr/>
        </p:nvSpPr>
        <p:spPr>
          <a:xfrm>
            <a:off x="1335024" y="2424549"/>
            <a:ext cx="12481560" cy="384048"/>
          </a:xfrm>
          <a:prstGeom prst="rect">
            <a:avLst/>
          </a:prstGeom>
          <a:noFill/>
          <a:ln/>
        </p:spPr>
        <p:txBody>
          <a:bodyPr wrap="none" lIns="0" tIns="0" rIns="0" bIns="0" rtlCol="0" anchor="ctr"/>
          <a:lstStyle/>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Cities with most terror groups</a:t>
            </a:r>
            <a:endParaRPr lang="en-US" sz="1850" dirty="0"/>
          </a:p>
        </p:txBody>
      </p:sp>
      <p:sp>
        <p:nvSpPr>
          <p:cNvPr id="7" name="Text 3">
            <a:extLst>
              <a:ext uri="{FF2B5EF4-FFF2-40B4-BE49-F238E27FC236}">
                <a16:creationId xmlns:a16="http://schemas.microsoft.com/office/drawing/2014/main" id="{25583A7F-E4E8-175C-B26E-BDA9C63E3234}"/>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E2D15103-87BF-EBC4-9730-8F684B375E91}"/>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D87ED1EF-30C1-C901-AFC7-B801CF8038EC}"/>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A6521B82-4AE6-EB34-3081-938601F8D1E5}"/>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1F1A697B-0098-1622-CFB6-1DDE7AF88D4D}"/>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B41B1368-EA89-0FAD-74FF-E56DC25B229C}"/>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AF93165E-9242-1DCD-1FCE-C04BFC3C86C9}"/>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4ABA587C-F36B-5106-EC6A-25E47743A96F}"/>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346A337D-15D9-6898-829A-DF6F7AC4305F}"/>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82BE43D5-37CA-4BD9-6071-EFB2A2B6FF6A}"/>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110DD591-1F1E-BF06-3815-BB52F7D8E855}"/>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B9620A86-8FF9-28FC-23D4-9AF291C72591}"/>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9FF1B52E-381C-620C-2DA9-1263BEF7DFF4}"/>
              </a:ext>
            </a:extLst>
          </p:cNvPr>
          <p:cNvPicPr>
            <a:picLocks noChangeAspect="1"/>
          </p:cNvPicPr>
          <p:nvPr/>
        </p:nvPicPr>
        <p:blipFill>
          <a:blip r:embed="rId6"/>
          <a:srcRect/>
          <a:stretch/>
        </p:blipFill>
        <p:spPr>
          <a:xfrm>
            <a:off x="6146998" y="2898922"/>
            <a:ext cx="7404409" cy="5509098"/>
          </a:xfrm>
          <a:prstGeom prst="rect">
            <a:avLst/>
          </a:prstGeom>
        </p:spPr>
      </p:pic>
      <p:sp>
        <p:nvSpPr>
          <p:cNvPr id="26" name="TextBox 25">
            <a:extLst>
              <a:ext uri="{FF2B5EF4-FFF2-40B4-BE49-F238E27FC236}">
                <a16:creationId xmlns:a16="http://schemas.microsoft.com/office/drawing/2014/main" id="{D083537A-28E3-5A74-A727-43AE7855B4A6}"/>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22E920D2-D0AC-040A-D073-08A0AEB05035}"/>
              </a:ext>
            </a:extLst>
          </p:cNvPr>
          <p:cNvSpPr txBox="1"/>
          <p:nvPr/>
        </p:nvSpPr>
        <p:spPr>
          <a:xfrm>
            <a:off x="1335024" y="4032618"/>
            <a:ext cx="3248127" cy="826508"/>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Baghdad is a Major Nexus for Terrorist Groups </a:t>
            </a:r>
          </a:p>
        </p:txBody>
      </p:sp>
    </p:spTree>
    <p:extLst>
      <p:ext uri="{BB962C8B-B14F-4D97-AF65-F5344CB8AC3E}">
        <p14:creationId xmlns:p14="http://schemas.microsoft.com/office/powerpoint/2010/main" val="287801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E13F8-F060-B4C4-ADB1-798A50B39DA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497D4D6-0C30-5C4E-7A7D-B9DF4661A1BB}"/>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9B47D73F-13C2-AC90-1AFA-C72C36B03621}"/>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941F3161-84F6-88DE-8F69-E7B889523CB5}"/>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9457418F-C6C3-4CED-236A-DB7CC90C39D2}"/>
              </a:ext>
            </a:extLst>
          </p:cNvPr>
          <p:cNvSpPr/>
          <p:nvPr/>
        </p:nvSpPr>
        <p:spPr>
          <a:xfrm>
            <a:off x="1074420" y="2002536"/>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Global Trends &amp; Hotspots</a:t>
            </a:r>
            <a:endParaRPr lang="en-US" sz="2320" dirty="0"/>
          </a:p>
        </p:txBody>
      </p:sp>
      <p:sp>
        <p:nvSpPr>
          <p:cNvPr id="6" name="Text 2">
            <a:extLst>
              <a:ext uri="{FF2B5EF4-FFF2-40B4-BE49-F238E27FC236}">
                <a16:creationId xmlns:a16="http://schemas.microsoft.com/office/drawing/2014/main" id="{609DBDB0-D376-E8E9-BC17-73957C04BA23}"/>
              </a:ext>
            </a:extLst>
          </p:cNvPr>
          <p:cNvSpPr/>
          <p:nvPr/>
        </p:nvSpPr>
        <p:spPr>
          <a:xfrm>
            <a:off x="1335024" y="2424549"/>
            <a:ext cx="12481560" cy="384048"/>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Distribution of Attacks (Latitude &amp; Longitude)</a:t>
            </a:r>
          </a:p>
        </p:txBody>
      </p:sp>
      <p:sp>
        <p:nvSpPr>
          <p:cNvPr id="7" name="Text 3">
            <a:extLst>
              <a:ext uri="{FF2B5EF4-FFF2-40B4-BE49-F238E27FC236}">
                <a16:creationId xmlns:a16="http://schemas.microsoft.com/office/drawing/2014/main" id="{16FF5435-1F26-14F1-7BB1-683F5D3215F9}"/>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101B847B-F334-9357-D911-9FA11D8752C9}"/>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E56F255E-C4ED-E821-731B-C68DF83FA33E}"/>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9C6A9097-0C63-3233-798C-E541013EB8F8}"/>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8B37B7D0-4882-156B-9EBF-F83646CAFD4F}"/>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EA9318C4-B557-E574-0339-2AA8E349FBC0}"/>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72A148DC-8792-13E6-2C8B-91BF6D32CD4F}"/>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E089C63B-1F05-3698-99A4-2B6D5606D7E3}"/>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7EED3C9B-1242-F968-1BCD-353C855C1339}"/>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E48C147C-CF63-74C9-F1DE-2C0C40588087}"/>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16747488-7918-3423-89A6-DC5D92158694}"/>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8C228EBB-DBB7-6EA3-5CAD-80F64E965E88}"/>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C38EEBFA-D065-E34B-CC12-D74F4578A7F4}"/>
              </a:ext>
            </a:extLst>
          </p:cNvPr>
          <p:cNvPicPr>
            <a:picLocks noChangeAspect="1"/>
          </p:cNvPicPr>
          <p:nvPr/>
        </p:nvPicPr>
        <p:blipFill>
          <a:blip r:embed="rId6"/>
          <a:srcRect/>
          <a:stretch/>
        </p:blipFill>
        <p:spPr>
          <a:xfrm>
            <a:off x="6345046" y="2765968"/>
            <a:ext cx="7404409" cy="4649816"/>
          </a:xfrm>
          <a:prstGeom prst="rect">
            <a:avLst/>
          </a:prstGeom>
        </p:spPr>
      </p:pic>
      <p:sp>
        <p:nvSpPr>
          <p:cNvPr id="26" name="TextBox 25">
            <a:extLst>
              <a:ext uri="{FF2B5EF4-FFF2-40B4-BE49-F238E27FC236}">
                <a16:creationId xmlns:a16="http://schemas.microsoft.com/office/drawing/2014/main" id="{711DFA96-99DF-F0CF-4B58-6259BC651534}"/>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FD635E41-36D8-7DAC-3452-F07B2A139476}"/>
              </a:ext>
            </a:extLst>
          </p:cNvPr>
          <p:cNvSpPr txBox="1"/>
          <p:nvPr/>
        </p:nvSpPr>
        <p:spPr>
          <a:xfrm>
            <a:off x="1335024" y="4032618"/>
            <a:ext cx="3248127" cy="1980670"/>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Dominance of the Middle East</a:t>
            </a:r>
          </a:p>
          <a:p>
            <a:pPr marL="285750" indent="-285750">
              <a:lnSpc>
                <a:spcPts val="2970"/>
              </a:lnSpc>
              <a:buFont typeface="Arial" panose="020B0604020202020204" pitchFamily="34" charset="0"/>
              <a:buChar char="•"/>
            </a:pPr>
            <a:r>
              <a:rPr lang="en-US" dirty="0"/>
              <a:t>Significant Activity in South Asia</a:t>
            </a:r>
          </a:p>
          <a:p>
            <a:pPr marL="285750" indent="-285750">
              <a:lnSpc>
                <a:spcPts val="2970"/>
              </a:lnSpc>
              <a:buFont typeface="Arial" panose="020B0604020202020204" pitchFamily="34" charset="0"/>
              <a:buChar char="•"/>
            </a:pPr>
            <a:r>
              <a:rPr lang="en-IN" dirty="0"/>
              <a:t>Uneven Global Distribution</a:t>
            </a:r>
            <a:endParaRPr lang="en-US" dirty="0"/>
          </a:p>
        </p:txBody>
      </p:sp>
    </p:spTree>
    <p:extLst>
      <p:ext uri="{BB962C8B-B14F-4D97-AF65-F5344CB8AC3E}">
        <p14:creationId xmlns:p14="http://schemas.microsoft.com/office/powerpoint/2010/main" val="281804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2F222-1294-5FE4-E512-449D4CBBDF0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C040E2A-C41C-B547-B83E-F158218BEDD6}"/>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6DD335F1-536D-EA78-BA7C-8F2565BC7CF0}"/>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6D257BCA-323F-FD4C-6047-DA4AA2B9109C}"/>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8EC5AEBD-A6B2-348B-FEDF-1B8E53D4751C}"/>
              </a:ext>
            </a:extLst>
          </p:cNvPr>
          <p:cNvSpPr/>
          <p:nvPr/>
        </p:nvSpPr>
        <p:spPr>
          <a:xfrm>
            <a:off x="1074420" y="2002536"/>
            <a:ext cx="12481560" cy="374904"/>
          </a:xfrm>
          <a:prstGeom prst="rect">
            <a:avLst/>
          </a:prstGeom>
          <a:noFill/>
          <a:ln/>
        </p:spPr>
        <p:txBody>
          <a:bodyPr wrap="none" lIns="0" tIns="0" rIns="0" bIns="0" rtlCol="0" anchor="ctr"/>
          <a:lstStyle/>
          <a:p>
            <a:pPr>
              <a:lnSpc>
                <a:spcPts val="2900"/>
              </a:lnSpc>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Temporal Evolution of Terrorism</a:t>
            </a:r>
            <a:endParaRPr lang="en-US" sz="2320" dirty="0"/>
          </a:p>
        </p:txBody>
      </p:sp>
      <p:sp>
        <p:nvSpPr>
          <p:cNvPr id="6" name="Text 2">
            <a:extLst>
              <a:ext uri="{FF2B5EF4-FFF2-40B4-BE49-F238E27FC236}">
                <a16:creationId xmlns:a16="http://schemas.microsoft.com/office/drawing/2014/main" id="{11AB3958-8D9B-49D1-D6F7-81E6E173C8EB}"/>
              </a:ext>
            </a:extLst>
          </p:cNvPr>
          <p:cNvSpPr/>
          <p:nvPr/>
        </p:nvSpPr>
        <p:spPr>
          <a:xfrm>
            <a:off x="1335024" y="2424549"/>
            <a:ext cx="12481560" cy="384048"/>
          </a:xfrm>
          <a:prstGeom prst="rect">
            <a:avLst/>
          </a:prstGeom>
          <a:noFill/>
          <a:ln/>
        </p:spPr>
        <p:txBody>
          <a:bodyPr wrap="none" lIns="0" tIns="0" rIns="0" bIns="0" rtlCol="0" anchor="ctr"/>
          <a:lstStyle/>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Attacks Over Time (Yearly) Line Graph</a:t>
            </a:r>
            <a:endParaRPr lang="en-US" sz="1850" dirty="0"/>
          </a:p>
        </p:txBody>
      </p:sp>
      <p:sp>
        <p:nvSpPr>
          <p:cNvPr id="7" name="Text 3">
            <a:extLst>
              <a:ext uri="{FF2B5EF4-FFF2-40B4-BE49-F238E27FC236}">
                <a16:creationId xmlns:a16="http://schemas.microsoft.com/office/drawing/2014/main" id="{43D48EB2-BA7D-7677-DAF3-539925023400}"/>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1B291B38-CA0C-602E-75A0-6BBE4B94D152}"/>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35B8521A-3DAE-ECB7-0096-26576DD2D969}"/>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DCB86948-940B-1B0A-31C6-4D612664F848}"/>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9909F146-86DB-22E4-695D-090E2021E62B}"/>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59416900-C309-94EB-34C0-06CA333C4042}"/>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252B590B-5420-BE4E-7939-6CE2D659D991}"/>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EFC712EF-AE37-ADDC-22EC-C93195DAE4BD}"/>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4299053A-00A9-2C4E-B80C-4A6028BB7A80}"/>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C54591B8-A93C-3367-5EE4-1DF414944A93}"/>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CA24860E-52AC-22AC-138D-69BB7FE17595}"/>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B3AAC481-A64F-915B-E09E-018AAAEBCDAD}"/>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C4DA33CF-DB0A-77FD-6159-60AD9DFA0E95}"/>
              </a:ext>
            </a:extLst>
          </p:cNvPr>
          <p:cNvPicPr>
            <a:picLocks noChangeAspect="1"/>
          </p:cNvPicPr>
          <p:nvPr/>
        </p:nvPicPr>
        <p:blipFill>
          <a:blip r:embed="rId6"/>
          <a:srcRect/>
          <a:stretch/>
        </p:blipFill>
        <p:spPr>
          <a:xfrm>
            <a:off x="6550224" y="2320397"/>
            <a:ext cx="7136058" cy="4772894"/>
          </a:xfrm>
          <a:prstGeom prst="rect">
            <a:avLst/>
          </a:prstGeom>
        </p:spPr>
      </p:pic>
      <p:sp>
        <p:nvSpPr>
          <p:cNvPr id="26" name="TextBox 25">
            <a:extLst>
              <a:ext uri="{FF2B5EF4-FFF2-40B4-BE49-F238E27FC236}">
                <a16:creationId xmlns:a16="http://schemas.microsoft.com/office/drawing/2014/main" id="{B1925BB5-0662-4F9C-A4D0-7FC1BAF86221}"/>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7E868886-3784-AC68-1493-3D6201C8F5D7}"/>
              </a:ext>
            </a:extLst>
          </p:cNvPr>
          <p:cNvSpPr txBox="1"/>
          <p:nvPr/>
        </p:nvSpPr>
        <p:spPr>
          <a:xfrm>
            <a:off x="1335024" y="4032618"/>
            <a:ext cx="3248127" cy="2750112"/>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Relatively Low Activity in Early Decades</a:t>
            </a:r>
          </a:p>
          <a:p>
            <a:pPr marL="285750" indent="-285750">
              <a:lnSpc>
                <a:spcPts val="2970"/>
              </a:lnSpc>
              <a:buFont typeface="Arial" panose="020B0604020202020204" pitchFamily="34" charset="0"/>
              <a:buChar char="•"/>
            </a:pPr>
            <a:r>
              <a:rPr lang="en-US" dirty="0"/>
              <a:t>Gradual Increase to the 1990s</a:t>
            </a:r>
          </a:p>
          <a:p>
            <a:pPr marL="285750" indent="-285750">
              <a:lnSpc>
                <a:spcPts val="2970"/>
              </a:lnSpc>
              <a:buFont typeface="Arial" panose="020B0604020202020204" pitchFamily="34" charset="0"/>
              <a:buChar char="•"/>
            </a:pPr>
            <a:r>
              <a:rPr lang="en-US" dirty="0"/>
              <a:t>Dramatic Surge in the 21st Century</a:t>
            </a:r>
          </a:p>
          <a:p>
            <a:pPr marL="285750" indent="-285750">
              <a:lnSpc>
                <a:spcPts val="2970"/>
              </a:lnSpc>
              <a:buFont typeface="Arial" panose="020B0604020202020204" pitchFamily="34" charset="0"/>
              <a:buChar char="•"/>
            </a:pPr>
            <a:r>
              <a:rPr lang="en-IN" dirty="0"/>
              <a:t>Peak in 2014</a:t>
            </a:r>
          </a:p>
          <a:p>
            <a:pPr marL="285750" indent="-285750">
              <a:lnSpc>
                <a:spcPts val="2970"/>
              </a:lnSpc>
              <a:buFont typeface="Arial" panose="020B0604020202020204" pitchFamily="34" charset="0"/>
              <a:buChar char="•"/>
            </a:pPr>
            <a:r>
              <a:rPr lang="en-IN" dirty="0"/>
              <a:t>Slight Decline After Peak</a:t>
            </a:r>
            <a:endParaRPr lang="en-US" dirty="0"/>
          </a:p>
        </p:txBody>
      </p:sp>
    </p:spTree>
    <p:extLst>
      <p:ext uri="{BB962C8B-B14F-4D97-AF65-F5344CB8AC3E}">
        <p14:creationId xmlns:p14="http://schemas.microsoft.com/office/powerpoint/2010/main" val="1686693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CA4FE-FBFD-2FEA-5B0D-7613BB61A84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6BEDFDF-31E4-71B9-A527-9B553CE1D03C}"/>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6C43B65C-C305-2BA7-F71F-5B63ED816FC6}"/>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4E960D49-D7EB-4522-FD8A-31B619EAFA21}"/>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05F6A331-FF63-B0B0-C73C-2053E33D8363}"/>
              </a:ext>
            </a:extLst>
          </p:cNvPr>
          <p:cNvSpPr/>
          <p:nvPr/>
        </p:nvSpPr>
        <p:spPr>
          <a:xfrm>
            <a:off x="1074420" y="2002536"/>
            <a:ext cx="12481560" cy="374904"/>
          </a:xfrm>
          <a:prstGeom prst="rect">
            <a:avLst/>
          </a:prstGeom>
          <a:noFill/>
          <a:ln/>
        </p:spPr>
        <p:txBody>
          <a:bodyPr wrap="none" lIns="0" tIns="0" rIns="0" bIns="0" rtlCol="0" anchor="ctr"/>
          <a:lstStyle/>
          <a:p>
            <a:pPr>
              <a:lnSpc>
                <a:spcPts val="2900"/>
              </a:lnSpc>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Temporal Evolution of Terrorism</a:t>
            </a:r>
            <a:endParaRPr lang="en-US" sz="2320" dirty="0"/>
          </a:p>
        </p:txBody>
      </p:sp>
      <p:sp>
        <p:nvSpPr>
          <p:cNvPr id="6" name="Text 2">
            <a:extLst>
              <a:ext uri="{FF2B5EF4-FFF2-40B4-BE49-F238E27FC236}">
                <a16:creationId xmlns:a16="http://schemas.microsoft.com/office/drawing/2014/main" id="{528C1134-B2A2-5D48-9706-BECC21C58347}"/>
              </a:ext>
            </a:extLst>
          </p:cNvPr>
          <p:cNvSpPr/>
          <p:nvPr/>
        </p:nvSpPr>
        <p:spPr>
          <a:xfrm>
            <a:off x="1335024" y="2424549"/>
            <a:ext cx="12481560" cy="384048"/>
          </a:xfrm>
          <a:prstGeom prst="rect">
            <a:avLst/>
          </a:prstGeom>
          <a:noFill/>
          <a:ln/>
        </p:spPr>
        <p:txBody>
          <a:bodyPr wrap="none" lIns="0" tIns="0" rIns="0" bIns="0" rtlCol="0" anchor="ctr"/>
          <a:lstStyle/>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Attacks Over Time (Yearly) Bar Plot</a:t>
            </a:r>
            <a:endParaRPr lang="en-US" sz="1850" dirty="0"/>
          </a:p>
        </p:txBody>
      </p:sp>
      <p:sp>
        <p:nvSpPr>
          <p:cNvPr id="7" name="Text 3">
            <a:extLst>
              <a:ext uri="{FF2B5EF4-FFF2-40B4-BE49-F238E27FC236}">
                <a16:creationId xmlns:a16="http://schemas.microsoft.com/office/drawing/2014/main" id="{C3577741-F6F2-2111-444E-374F9A131D71}"/>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2252D202-8A10-E450-4C65-AF152E66C2BB}"/>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D696217C-8E1B-B084-6446-01121060AA11}"/>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894A91CC-A476-87FE-AEF8-5CA8FD450BE2}"/>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7DFA4A88-223C-0F8C-BE39-AC78391D1596}"/>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986AA664-67FE-FFB7-64B0-12AF90C761BC}"/>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B9B15D99-4B57-BCB6-7A97-CCF4C956DD7F}"/>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1E070565-E3F4-CEB4-CF3B-76EDFB8EC872}"/>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44DBACCD-726A-1B4C-91BB-B3DE6B1EB0ED}"/>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1D4C2881-C441-0EC9-65F6-0837CBDAB80D}"/>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927717D9-C3FA-D21A-71A4-60E3CA9FB653}"/>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E89C8959-E0D5-D51B-36F1-23D5C7D608DF}"/>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0AF4C8D8-A4DF-1AAD-2B71-F558F1D4CCD3}"/>
              </a:ext>
            </a:extLst>
          </p:cNvPr>
          <p:cNvPicPr>
            <a:picLocks noChangeAspect="1"/>
          </p:cNvPicPr>
          <p:nvPr/>
        </p:nvPicPr>
        <p:blipFill>
          <a:blip r:embed="rId6"/>
          <a:srcRect/>
          <a:stretch/>
        </p:blipFill>
        <p:spPr>
          <a:xfrm>
            <a:off x="5533229" y="2234278"/>
            <a:ext cx="9028043" cy="4455987"/>
          </a:xfrm>
          <a:prstGeom prst="rect">
            <a:avLst/>
          </a:prstGeom>
        </p:spPr>
      </p:pic>
      <p:sp>
        <p:nvSpPr>
          <p:cNvPr id="26" name="TextBox 25">
            <a:extLst>
              <a:ext uri="{FF2B5EF4-FFF2-40B4-BE49-F238E27FC236}">
                <a16:creationId xmlns:a16="http://schemas.microsoft.com/office/drawing/2014/main" id="{B5CB88FE-2C2C-13C2-D49C-282C684A3BD1}"/>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A88FBAF1-4182-2F40-0587-6C5B7D1CC6A9}"/>
              </a:ext>
            </a:extLst>
          </p:cNvPr>
          <p:cNvSpPr txBox="1"/>
          <p:nvPr/>
        </p:nvSpPr>
        <p:spPr>
          <a:xfrm>
            <a:off x="1335024" y="4032618"/>
            <a:ext cx="3248127" cy="2365391"/>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Low Activity in Earlier Decades</a:t>
            </a:r>
          </a:p>
          <a:p>
            <a:pPr marL="285750" indent="-285750">
              <a:lnSpc>
                <a:spcPts val="2970"/>
              </a:lnSpc>
              <a:buFont typeface="Arial" panose="020B0604020202020204" pitchFamily="34" charset="0"/>
              <a:buChar char="•"/>
            </a:pPr>
            <a:r>
              <a:rPr lang="en-US" dirty="0"/>
              <a:t>Gradual Increase and Plateau in the Late 80s/Early 90s</a:t>
            </a:r>
          </a:p>
          <a:p>
            <a:pPr marL="285750" indent="-285750">
              <a:lnSpc>
                <a:spcPts val="2970"/>
              </a:lnSpc>
              <a:buFont typeface="Arial" panose="020B0604020202020204" pitchFamily="34" charset="0"/>
              <a:buChar char="•"/>
            </a:pPr>
            <a:r>
              <a:rPr lang="en-US" dirty="0"/>
              <a:t>Explosive Growth in the 21st Century</a:t>
            </a:r>
          </a:p>
        </p:txBody>
      </p:sp>
    </p:spTree>
    <p:extLst>
      <p:ext uri="{BB962C8B-B14F-4D97-AF65-F5344CB8AC3E}">
        <p14:creationId xmlns:p14="http://schemas.microsoft.com/office/powerpoint/2010/main" val="622136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126187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CONTENTS</a:t>
            </a:r>
            <a:endParaRPr lang="en-US" sz="6410" dirty="0"/>
          </a:p>
        </p:txBody>
      </p:sp>
      <p:sp>
        <p:nvSpPr>
          <p:cNvPr id="5" name="Text 1"/>
          <p:cNvSpPr/>
          <p:nvPr/>
        </p:nvSpPr>
        <p:spPr>
          <a:xfrm>
            <a:off x="1078992" y="267919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1. Title Slide</a:t>
            </a:r>
            <a:endParaRPr lang="en-US" sz="2320" dirty="0"/>
          </a:p>
        </p:txBody>
      </p:sp>
      <p:sp>
        <p:nvSpPr>
          <p:cNvPr id="6" name="Text 2"/>
          <p:cNvSpPr/>
          <p:nvPr/>
        </p:nvSpPr>
        <p:spPr>
          <a:xfrm>
            <a:off x="1078992" y="331012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3. About the Dataset</a:t>
            </a:r>
            <a:endParaRPr lang="en-US" sz="2320" dirty="0"/>
          </a:p>
        </p:txBody>
      </p:sp>
      <p:sp>
        <p:nvSpPr>
          <p:cNvPr id="7" name="Text 3"/>
          <p:cNvSpPr/>
          <p:nvPr/>
        </p:nvSpPr>
        <p:spPr>
          <a:xfrm>
            <a:off x="1078992" y="3941064"/>
            <a:ext cx="5989320" cy="740664"/>
          </a:xfrm>
          <a:prstGeom prst="rect">
            <a:avLst/>
          </a:prstGeom>
          <a:noFill/>
          <a:ln/>
        </p:spPr>
        <p:txBody>
          <a:bodyPr wrap="squar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5. Exploratory Data Analysis (EDA) - Key Insights</a:t>
            </a:r>
            <a:endParaRPr lang="en-US" sz="2320" dirty="0"/>
          </a:p>
        </p:txBody>
      </p:sp>
      <p:sp>
        <p:nvSpPr>
          <p:cNvPr id="8" name="Text 4"/>
          <p:cNvSpPr/>
          <p:nvPr/>
        </p:nvSpPr>
        <p:spPr>
          <a:xfrm>
            <a:off x="1078992" y="494690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7. Regression Model Results</a:t>
            </a:r>
            <a:endParaRPr lang="en-US" sz="2320" dirty="0"/>
          </a:p>
        </p:txBody>
      </p:sp>
      <p:sp>
        <p:nvSpPr>
          <p:cNvPr id="9" name="Text 5"/>
          <p:cNvSpPr/>
          <p:nvPr/>
        </p:nvSpPr>
        <p:spPr>
          <a:xfrm>
            <a:off x="1078992" y="557784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9. Conclusion</a:t>
            </a:r>
            <a:endParaRPr lang="en-US" sz="2320" dirty="0"/>
          </a:p>
        </p:txBody>
      </p:sp>
      <p:sp>
        <p:nvSpPr>
          <p:cNvPr id="10" name="Text 6"/>
          <p:cNvSpPr/>
          <p:nvPr/>
        </p:nvSpPr>
        <p:spPr>
          <a:xfrm>
            <a:off x="1078992" y="621792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11. Q&amp;A / Thank You Slide</a:t>
            </a:r>
            <a:endParaRPr lang="en-US" sz="2320" dirty="0"/>
          </a:p>
        </p:txBody>
      </p:sp>
      <p:sp>
        <p:nvSpPr>
          <p:cNvPr id="11" name="Text 7"/>
          <p:cNvSpPr/>
          <p:nvPr/>
        </p:nvSpPr>
        <p:spPr>
          <a:xfrm>
            <a:off x="7571232" y="2679192"/>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2. Introduction</a:t>
            </a:r>
            <a:endParaRPr lang="en-US" sz="2320" dirty="0"/>
          </a:p>
        </p:txBody>
      </p:sp>
      <p:sp>
        <p:nvSpPr>
          <p:cNvPr id="12" name="Text 8"/>
          <p:cNvSpPr/>
          <p:nvPr/>
        </p:nvSpPr>
        <p:spPr>
          <a:xfrm>
            <a:off x="7571232" y="331012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4. Data Cleaning &amp; Preprocessing</a:t>
            </a:r>
            <a:endParaRPr lang="en-US" sz="2320" dirty="0"/>
          </a:p>
        </p:txBody>
      </p:sp>
      <p:sp>
        <p:nvSpPr>
          <p:cNvPr id="13" name="Text 9"/>
          <p:cNvSpPr/>
          <p:nvPr/>
        </p:nvSpPr>
        <p:spPr>
          <a:xfrm>
            <a:off x="7571232" y="394106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6. Machine Learning Approach</a:t>
            </a:r>
            <a:endParaRPr lang="en-US" sz="2320" dirty="0"/>
          </a:p>
        </p:txBody>
      </p:sp>
      <p:sp>
        <p:nvSpPr>
          <p:cNvPr id="14" name="Text 10"/>
          <p:cNvSpPr/>
          <p:nvPr/>
        </p:nvSpPr>
        <p:spPr>
          <a:xfrm>
            <a:off x="7571232" y="494690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8. Classification Model Results</a:t>
            </a:r>
            <a:endParaRPr lang="en-US" sz="2320" dirty="0"/>
          </a:p>
        </p:txBody>
      </p:sp>
      <p:sp>
        <p:nvSpPr>
          <p:cNvPr id="15" name="Text 11"/>
          <p:cNvSpPr/>
          <p:nvPr/>
        </p:nvSpPr>
        <p:spPr>
          <a:xfrm>
            <a:off x="7571232" y="557784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10. Future Work</a:t>
            </a:r>
            <a:endParaRPr lang="en-US" sz="2320" dirty="0"/>
          </a:p>
        </p:txBody>
      </p:sp>
      <p:pic>
        <p:nvPicPr>
          <p:cNvPr id="16" name="Image 3">
            <a:extLst>
              <a:ext uri="{FF2B5EF4-FFF2-40B4-BE49-F238E27FC236}">
                <a16:creationId xmlns:a16="http://schemas.microsoft.com/office/drawing/2014/main" id="{F1473C3C-3FF6-0FA7-0898-80DE5A03E3B2}"/>
              </a:ext>
            </a:extLst>
          </p:cNvPr>
          <p:cNvPicPr>
            <a:picLocks noChangeAspect="1"/>
          </p:cNvPicPr>
          <p:nvPr/>
        </p:nvPicPr>
        <p:blipFill>
          <a:blip r:embed="rId5"/>
          <a:srcRect/>
          <a:stretch/>
        </p:blipFill>
        <p:spPr>
          <a:xfrm>
            <a:off x="29055" y="45721"/>
            <a:ext cx="1141377" cy="74066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C5A1-A90B-D237-C3ED-B52FAC84666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A2E94EE-1839-0400-D00A-11F6D6B87BCE}"/>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134765DE-4046-B6A8-E40D-55DD69EDEB8D}"/>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6F405EAF-A997-E940-ECC4-E5D307A96B67}"/>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C6C687D5-DF26-6F0F-DE0A-E4B1C7D5113F}"/>
              </a:ext>
            </a:extLst>
          </p:cNvPr>
          <p:cNvSpPr/>
          <p:nvPr/>
        </p:nvSpPr>
        <p:spPr>
          <a:xfrm>
            <a:off x="1074420" y="2002536"/>
            <a:ext cx="12481560" cy="374904"/>
          </a:xfrm>
          <a:prstGeom prst="rect">
            <a:avLst/>
          </a:prstGeom>
          <a:noFill/>
          <a:ln/>
        </p:spPr>
        <p:txBody>
          <a:bodyPr wrap="none" lIns="0" tIns="0" rIns="0" bIns="0" rtlCol="0" anchor="ctr"/>
          <a:lstStyle/>
          <a:p>
            <a:pPr>
              <a:lnSpc>
                <a:spcPts val="2900"/>
              </a:lnSpc>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Temporal Evolution of Terrorism</a:t>
            </a:r>
            <a:endParaRPr lang="en-US" sz="2320" dirty="0"/>
          </a:p>
        </p:txBody>
      </p:sp>
      <p:sp>
        <p:nvSpPr>
          <p:cNvPr id="6" name="Text 2">
            <a:extLst>
              <a:ext uri="{FF2B5EF4-FFF2-40B4-BE49-F238E27FC236}">
                <a16:creationId xmlns:a16="http://schemas.microsoft.com/office/drawing/2014/main" id="{DBD75C95-1C7D-90B4-B1BD-3A44A859CCDB}"/>
              </a:ext>
            </a:extLst>
          </p:cNvPr>
          <p:cNvSpPr/>
          <p:nvPr/>
        </p:nvSpPr>
        <p:spPr>
          <a:xfrm>
            <a:off x="1335024" y="2424549"/>
            <a:ext cx="12481560" cy="384048"/>
          </a:xfrm>
          <a:prstGeom prst="rect">
            <a:avLst/>
          </a:prstGeom>
          <a:noFill/>
          <a:ln/>
        </p:spPr>
        <p:txBody>
          <a:bodyPr wrap="none" lIns="0" tIns="0" rIns="0" bIns="0" rtlCol="0" anchor="ctr"/>
          <a:lstStyle/>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Attacks by Months (Overall)</a:t>
            </a:r>
            <a:endParaRPr lang="en-US" sz="1850" dirty="0"/>
          </a:p>
        </p:txBody>
      </p:sp>
      <p:sp>
        <p:nvSpPr>
          <p:cNvPr id="7" name="Text 3">
            <a:extLst>
              <a:ext uri="{FF2B5EF4-FFF2-40B4-BE49-F238E27FC236}">
                <a16:creationId xmlns:a16="http://schemas.microsoft.com/office/drawing/2014/main" id="{1A5BEF63-53CE-18D6-1588-3996CEF75A98}"/>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45D93B4D-7389-8C4E-23A8-A3C47306B2BC}"/>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89AEBFF1-CF61-8EEB-FADF-D8B44D573487}"/>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6B8CFECA-1983-69BB-2098-9F9BC5B32142}"/>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38580328-A8AD-A4D0-DED5-30197D4CB220}"/>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4672E70A-77F0-434A-F767-0E44762592AF}"/>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098B6FC0-C5FD-D1B7-7936-00FE7E672926}"/>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85926E2A-9F1F-1FF0-75BE-E74D9C71E6E3}"/>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4B016FB8-BD60-F901-9102-652154E4191A}"/>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42CAD91F-40F3-9B6C-A517-C121B844C622}"/>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3A0F6860-644D-F223-4F2D-078F126A7E48}"/>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38EB108C-9210-6843-7EAA-1EFFC9ABE30C}"/>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A975987F-C21E-F814-B01F-CC2E87AECB40}"/>
              </a:ext>
            </a:extLst>
          </p:cNvPr>
          <p:cNvPicPr>
            <a:picLocks noChangeAspect="1"/>
          </p:cNvPicPr>
          <p:nvPr/>
        </p:nvPicPr>
        <p:blipFill>
          <a:blip r:embed="rId6"/>
          <a:srcRect/>
          <a:stretch/>
        </p:blipFill>
        <p:spPr>
          <a:xfrm>
            <a:off x="6255915" y="2505456"/>
            <a:ext cx="7039461" cy="4632440"/>
          </a:xfrm>
          <a:prstGeom prst="rect">
            <a:avLst/>
          </a:prstGeom>
        </p:spPr>
      </p:pic>
      <p:sp>
        <p:nvSpPr>
          <p:cNvPr id="26" name="TextBox 25">
            <a:extLst>
              <a:ext uri="{FF2B5EF4-FFF2-40B4-BE49-F238E27FC236}">
                <a16:creationId xmlns:a16="http://schemas.microsoft.com/office/drawing/2014/main" id="{B6BEC9CE-E747-6026-6883-039AE96D401F}"/>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0BFC5149-FE72-6974-4ED3-DE62BD01C2D8}"/>
              </a:ext>
            </a:extLst>
          </p:cNvPr>
          <p:cNvSpPr txBox="1"/>
          <p:nvPr/>
        </p:nvSpPr>
        <p:spPr>
          <a:xfrm>
            <a:off x="1335024" y="4032618"/>
            <a:ext cx="3248127" cy="1980670"/>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Relatively Consistent Activity Throughout the year.</a:t>
            </a:r>
          </a:p>
          <a:p>
            <a:pPr marL="285750" indent="-285750">
              <a:lnSpc>
                <a:spcPts val="2970"/>
              </a:lnSpc>
              <a:buFont typeface="Arial" panose="020B0604020202020204" pitchFamily="34" charset="0"/>
              <a:buChar char="•"/>
            </a:pPr>
            <a:r>
              <a:rPr lang="en-US" dirty="0"/>
              <a:t>Slight Peaks in Spring/Summer</a:t>
            </a:r>
          </a:p>
          <a:p>
            <a:pPr marL="285750" indent="-285750">
              <a:lnSpc>
                <a:spcPts val="2970"/>
              </a:lnSpc>
              <a:buFont typeface="Arial" panose="020B0604020202020204" pitchFamily="34" charset="0"/>
              <a:buChar char="•"/>
            </a:pPr>
            <a:r>
              <a:rPr lang="en-IN" dirty="0"/>
              <a:t>Slight Dip Towards Year-End</a:t>
            </a:r>
            <a:endParaRPr lang="en-US" dirty="0"/>
          </a:p>
        </p:txBody>
      </p:sp>
    </p:spTree>
    <p:extLst>
      <p:ext uri="{BB962C8B-B14F-4D97-AF65-F5344CB8AC3E}">
        <p14:creationId xmlns:p14="http://schemas.microsoft.com/office/powerpoint/2010/main" val="3419682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3FBAC-AC90-8C72-A0D1-FD64C46EC69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2251266-9536-27E8-5929-154A83C01B64}"/>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1195F203-4764-9AF3-BC87-1C2EBB4A628B}"/>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4D7F00B7-5CD0-0A17-89F4-FAF2DAECD03A}"/>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5E777F87-A0BF-0489-E012-5D5AB1C0765E}"/>
              </a:ext>
            </a:extLst>
          </p:cNvPr>
          <p:cNvSpPr/>
          <p:nvPr/>
        </p:nvSpPr>
        <p:spPr>
          <a:xfrm>
            <a:off x="1074420" y="2002536"/>
            <a:ext cx="12481560" cy="374904"/>
          </a:xfrm>
          <a:prstGeom prst="rect">
            <a:avLst/>
          </a:prstGeom>
          <a:noFill/>
          <a:ln/>
        </p:spPr>
        <p:txBody>
          <a:bodyPr wrap="none" lIns="0" tIns="0" rIns="0" bIns="0" rtlCol="0" anchor="ctr"/>
          <a:lstStyle/>
          <a:p>
            <a:pPr>
              <a:lnSpc>
                <a:spcPts val="2900"/>
              </a:lnSpc>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Temporal Evolution of Terrorism</a:t>
            </a:r>
            <a:endParaRPr lang="en-US" sz="2320" dirty="0"/>
          </a:p>
        </p:txBody>
      </p:sp>
      <p:sp>
        <p:nvSpPr>
          <p:cNvPr id="6" name="Text 2">
            <a:extLst>
              <a:ext uri="{FF2B5EF4-FFF2-40B4-BE49-F238E27FC236}">
                <a16:creationId xmlns:a16="http://schemas.microsoft.com/office/drawing/2014/main" id="{25DE6605-D0AA-46C3-C00D-729503E602AB}"/>
              </a:ext>
            </a:extLst>
          </p:cNvPr>
          <p:cNvSpPr/>
          <p:nvPr/>
        </p:nvSpPr>
        <p:spPr>
          <a:xfrm>
            <a:off x="1335024" y="2424549"/>
            <a:ext cx="12481560" cy="384048"/>
          </a:xfrm>
          <a:prstGeom prst="rect">
            <a:avLst/>
          </a:prstGeom>
          <a:noFill/>
          <a:ln/>
        </p:spPr>
        <p:txBody>
          <a:bodyPr wrap="none" lIns="0" tIns="0" rIns="0" bIns="0" rtlCol="0" anchor="ctr"/>
          <a:lstStyle/>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Attacks by Days (Overall)</a:t>
            </a:r>
            <a:endParaRPr lang="en-US" sz="1850" dirty="0"/>
          </a:p>
        </p:txBody>
      </p:sp>
      <p:sp>
        <p:nvSpPr>
          <p:cNvPr id="7" name="Text 3">
            <a:extLst>
              <a:ext uri="{FF2B5EF4-FFF2-40B4-BE49-F238E27FC236}">
                <a16:creationId xmlns:a16="http://schemas.microsoft.com/office/drawing/2014/main" id="{CD777BF1-9CEF-460C-7316-D29DFABB7314}"/>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0DCBC8E1-25EF-8CE6-26BD-C98860732660}"/>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630789E8-FC73-EC15-44F6-032D60AEE397}"/>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31365C1E-27A6-D8C2-923E-0723DB58C8BC}"/>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45F5AB15-E7AF-F55D-853F-28A517589697}"/>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8843E57C-45F1-9EBF-F55B-82C9C9BA1E3B}"/>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55969B4B-A528-FF68-3041-3F09FA400402}"/>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566AC73F-11B6-7EDE-27CE-E7B444761708}"/>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FA944B85-7117-E132-DFF7-747B0AE67F13}"/>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2F3CD562-E0D5-9A15-3226-E47A86EA3ADD}"/>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D467D043-5767-610A-C1F5-18D35240C37E}"/>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64C00C2D-C0BC-7638-46A6-C65B3CF43AE3}"/>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F729BBDD-13CB-FDEA-D8A2-E315043031F7}"/>
              </a:ext>
            </a:extLst>
          </p:cNvPr>
          <p:cNvPicPr>
            <a:picLocks noChangeAspect="1"/>
          </p:cNvPicPr>
          <p:nvPr/>
        </p:nvPicPr>
        <p:blipFill>
          <a:blip r:embed="rId6"/>
          <a:srcRect/>
          <a:stretch/>
        </p:blipFill>
        <p:spPr>
          <a:xfrm>
            <a:off x="6108158" y="2898922"/>
            <a:ext cx="7187218" cy="4238974"/>
          </a:xfrm>
          <a:prstGeom prst="rect">
            <a:avLst/>
          </a:prstGeom>
        </p:spPr>
      </p:pic>
      <p:sp>
        <p:nvSpPr>
          <p:cNvPr id="26" name="TextBox 25">
            <a:extLst>
              <a:ext uri="{FF2B5EF4-FFF2-40B4-BE49-F238E27FC236}">
                <a16:creationId xmlns:a16="http://schemas.microsoft.com/office/drawing/2014/main" id="{68A23B17-412B-2592-C060-FFE106C07EBE}"/>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4CC84D6C-D132-55E4-D98A-5A5329215E44}"/>
              </a:ext>
            </a:extLst>
          </p:cNvPr>
          <p:cNvSpPr txBox="1"/>
          <p:nvPr/>
        </p:nvSpPr>
        <p:spPr>
          <a:xfrm>
            <a:off x="1335024" y="4032618"/>
            <a:ext cx="3248127" cy="826508"/>
          </a:xfrm>
          <a:prstGeom prst="rect">
            <a:avLst/>
          </a:prstGeom>
          <a:noFill/>
        </p:spPr>
        <p:txBody>
          <a:bodyPr wrap="square">
            <a:spAutoFit/>
          </a:bodyPr>
          <a:lstStyle/>
          <a:p>
            <a:pPr marL="285750" indent="-285750">
              <a:lnSpc>
                <a:spcPts val="2970"/>
              </a:lnSpc>
              <a:buFont typeface="Arial" panose="020B0604020202020204" pitchFamily="34" charset="0"/>
              <a:buChar char="•"/>
            </a:pPr>
            <a:r>
              <a:rPr lang="en-IN" dirty="0"/>
              <a:t>Generally Even Distribution</a:t>
            </a:r>
          </a:p>
          <a:p>
            <a:pPr marL="285750" indent="-285750">
              <a:lnSpc>
                <a:spcPts val="2970"/>
              </a:lnSpc>
              <a:buFont typeface="Arial" panose="020B0604020202020204" pitchFamily="34" charset="0"/>
              <a:buChar char="•"/>
            </a:pPr>
            <a:r>
              <a:rPr lang="en-IN" dirty="0"/>
              <a:t>No Major Daily Spikes</a:t>
            </a:r>
            <a:endParaRPr lang="en-US" dirty="0"/>
          </a:p>
        </p:txBody>
      </p:sp>
    </p:spTree>
    <p:extLst>
      <p:ext uri="{BB962C8B-B14F-4D97-AF65-F5344CB8AC3E}">
        <p14:creationId xmlns:p14="http://schemas.microsoft.com/office/powerpoint/2010/main" val="2350535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6D561-3834-1EDF-0711-E04D2346815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5400C98-50D2-541D-C1A7-903AE217E2C4}"/>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AE64FA72-4D5D-86DD-4A05-F1EB8CD5ED1C}"/>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0FF073B7-A88A-2E65-BF6A-0C50C72DC1A0}"/>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82352D91-2750-7ABE-CFEB-A8D3578D2B5F}"/>
              </a:ext>
            </a:extLst>
          </p:cNvPr>
          <p:cNvSpPr/>
          <p:nvPr/>
        </p:nvSpPr>
        <p:spPr>
          <a:xfrm>
            <a:off x="1074420" y="2002536"/>
            <a:ext cx="12481560" cy="374904"/>
          </a:xfrm>
          <a:prstGeom prst="rect">
            <a:avLst/>
          </a:prstGeom>
          <a:noFill/>
          <a:ln/>
        </p:spPr>
        <p:txBody>
          <a:bodyPr wrap="none" lIns="0" tIns="0" rIns="0" bIns="0" rtlCol="0" anchor="ctr"/>
          <a:lstStyle/>
          <a:p>
            <a:r>
              <a:rPr lang="en-IN" sz="2320" dirty="0"/>
              <a:t>Attack Characteristics</a:t>
            </a:r>
          </a:p>
        </p:txBody>
      </p:sp>
      <p:sp>
        <p:nvSpPr>
          <p:cNvPr id="6" name="Text 2">
            <a:extLst>
              <a:ext uri="{FF2B5EF4-FFF2-40B4-BE49-F238E27FC236}">
                <a16:creationId xmlns:a16="http://schemas.microsoft.com/office/drawing/2014/main" id="{CCA8C6A3-CF44-E276-5490-1748FAE7D7D3}"/>
              </a:ext>
            </a:extLst>
          </p:cNvPr>
          <p:cNvSpPr/>
          <p:nvPr/>
        </p:nvSpPr>
        <p:spPr>
          <a:xfrm>
            <a:off x="1335024" y="2637616"/>
            <a:ext cx="12481560" cy="384048"/>
          </a:xfrm>
          <a:prstGeom prst="rect">
            <a:avLst/>
          </a:prstGeom>
          <a:noFill/>
          <a:ln/>
        </p:spPr>
        <p:txBody>
          <a:bodyPr wrap="none" lIns="0" tIns="0" rIns="0" bIns="0" rtlCol="0" anchor="ctr"/>
          <a:lstStyle/>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a:t>
            </a:r>
            <a:r>
              <a:rPr lang="en-IN" dirty="0"/>
              <a:t>Distribution of Attack Types</a:t>
            </a:r>
          </a:p>
          <a:p>
            <a:pPr>
              <a:lnSpc>
                <a:spcPts val="2970"/>
              </a:lnSpc>
            </a:pPr>
            <a:endParaRPr lang="en-US" sz="1850" dirty="0"/>
          </a:p>
        </p:txBody>
      </p:sp>
      <p:sp>
        <p:nvSpPr>
          <p:cNvPr id="7" name="Text 3">
            <a:extLst>
              <a:ext uri="{FF2B5EF4-FFF2-40B4-BE49-F238E27FC236}">
                <a16:creationId xmlns:a16="http://schemas.microsoft.com/office/drawing/2014/main" id="{BDCB94EB-D422-BEAE-1A8E-12A98FCFC636}"/>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D41F167F-B832-AD65-9DE0-793591454A04}"/>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E33360D2-335E-4F2F-D0FB-C7A99939D195}"/>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E7F4EF18-6E82-AC7C-C381-52FEFF896AD2}"/>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E70C9090-6F38-4194-C165-EE70B19FEA0B}"/>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9C178F1A-F66B-BAEB-54DB-1090EE80DA9D}"/>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E35C6FC4-EE48-23B3-61CF-E9C32E629271}"/>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BAC37555-D769-37F6-8A52-BC5FD3EA7904}"/>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C8A660BA-A31C-9783-C470-8D06725CD9F8}"/>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BE89D3B7-43F1-7040-18A8-5DEA2725B784}"/>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3A44DF02-C3CC-AEB3-DCB5-034A549BDFD1}"/>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3882DD66-9D3A-E5D7-F4DE-307B5CF886DF}"/>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13716D65-0816-2946-7E6C-8CED26B949E5}"/>
              </a:ext>
            </a:extLst>
          </p:cNvPr>
          <p:cNvPicPr>
            <a:picLocks noChangeAspect="1"/>
          </p:cNvPicPr>
          <p:nvPr/>
        </p:nvPicPr>
        <p:blipFill>
          <a:blip r:embed="rId6"/>
          <a:srcRect/>
          <a:stretch/>
        </p:blipFill>
        <p:spPr>
          <a:xfrm>
            <a:off x="5466663" y="2592602"/>
            <a:ext cx="8388393" cy="4987773"/>
          </a:xfrm>
          <a:prstGeom prst="rect">
            <a:avLst/>
          </a:prstGeom>
        </p:spPr>
      </p:pic>
      <p:sp>
        <p:nvSpPr>
          <p:cNvPr id="26" name="TextBox 25">
            <a:extLst>
              <a:ext uri="{FF2B5EF4-FFF2-40B4-BE49-F238E27FC236}">
                <a16:creationId xmlns:a16="http://schemas.microsoft.com/office/drawing/2014/main" id="{4A11AD28-DA7F-C9EE-7DE5-4807BD224A0F}"/>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E0625C7C-14AC-D9EA-5391-C444A5E4244E}"/>
              </a:ext>
            </a:extLst>
          </p:cNvPr>
          <p:cNvSpPr txBox="1"/>
          <p:nvPr/>
        </p:nvSpPr>
        <p:spPr>
          <a:xfrm>
            <a:off x="1335024" y="4032618"/>
            <a:ext cx="3248127" cy="1595950"/>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Bombing/Explosion is the Dominant</a:t>
            </a:r>
          </a:p>
          <a:p>
            <a:pPr marL="285750" indent="-285750">
              <a:lnSpc>
                <a:spcPts val="2970"/>
              </a:lnSpc>
              <a:buFont typeface="Arial" panose="020B0604020202020204" pitchFamily="34" charset="0"/>
              <a:buChar char="•"/>
            </a:pPr>
            <a:r>
              <a:rPr lang="en-US" dirty="0"/>
              <a:t>Armed Assault is a Strong Second</a:t>
            </a:r>
          </a:p>
        </p:txBody>
      </p:sp>
    </p:spTree>
    <p:extLst>
      <p:ext uri="{BB962C8B-B14F-4D97-AF65-F5344CB8AC3E}">
        <p14:creationId xmlns:p14="http://schemas.microsoft.com/office/powerpoint/2010/main" val="78415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99427-9984-EEFE-355F-F39277AB62C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0A6C0C4-15C1-2C81-53BD-269699ECE9CC}"/>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8DAD4E7B-CCFA-0BB6-F0C6-9DE3B4992817}"/>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37B6665F-BA77-D726-4331-AB23D163DCDF}"/>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18DB85AD-C081-55D3-16EE-F98479D373E5}"/>
              </a:ext>
            </a:extLst>
          </p:cNvPr>
          <p:cNvSpPr/>
          <p:nvPr/>
        </p:nvSpPr>
        <p:spPr>
          <a:xfrm>
            <a:off x="1074420" y="2002536"/>
            <a:ext cx="12481560" cy="374904"/>
          </a:xfrm>
          <a:prstGeom prst="rect">
            <a:avLst/>
          </a:prstGeom>
          <a:noFill/>
          <a:ln/>
        </p:spPr>
        <p:txBody>
          <a:bodyPr wrap="none" lIns="0" tIns="0" rIns="0" bIns="0" rtlCol="0" anchor="ctr"/>
          <a:lstStyle/>
          <a:p>
            <a:r>
              <a:rPr lang="en-IN" sz="2320" dirty="0"/>
              <a:t>Attack Characteristics</a:t>
            </a:r>
          </a:p>
        </p:txBody>
      </p:sp>
      <p:sp>
        <p:nvSpPr>
          <p:cNvPr id="6" name="Text 2">
            <a:extLst>
              <a:ext uri="{FF2B5EF4-FFF2-40B4-BE49-F238E27FC236}">
                <a16:creationId xmlns:a16="http://schemas.microsoft.com/office/drawing/2014/main" id="{8A12DFB3-7F65-95DD-D25E-F72B1007855D}"/>
              </a:ext>
            </a:extLst>
          </p:cNvPr>
          <p:cNvSpPr/>
          <p:nvPr/>
        </p:nvSpPr>
        <p:spPr>
          <a:xfrm>
            <a:off x="1335024" y="2637616"/>
            <a:ext cx="12481560" cy="384048"/>
          </a:xfrm>
          <a:prstGeom prst="rect">
            <a:avLst/>
          </a:prstGeom>
          <a:noFill/>
          <a:ln/>
        </p:spPr>
        <p:txBody>
          <a:bodyPr wrap="none" lIns="0" tIns="0" rIns="0" bIns="0" rtlCol="0" anchor="ctr"/>
          <a:lstStyle/>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a:t>
            </a:r>
            <a:r>
              <a:rPr lang="en-IN" dirty="0"/>
              <a:t>Distribution of Weapon Types</a:t>
            </a:r>
          </a:p>
          <a:p>
            <a:pPr>
              <a:lnSpc>
                <a:spcPts val="2970"/>
              </a:lnSpc>
            </a:pPr>
            <a:endParaRPr lang="en-US" sz="1850" dirty="0"/>
          </a:p>
        </p:txBody>
      </p:sp>
      <p:sp>
        <p:nvSpPr>
          <p:cNvPr id="7" name="Text 3">
            <a:extLst>
              <a:ext uri="{FF2B5EF4-FFF2-40B4-BE49-F238E27FC236}">
                <a16:creationId xmlns:a16="http://schemas.microsoft.com/office/drawing/2014/main" id="{DA079905-BF1C-746F-5CDD-0F199F41EE3D}"/>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8F7DE30C-2471-C5BE-7C7B-24A25A0ADBF1}"/>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B295BAD1-89A8-8082-18CA-26D0599697F9}"/>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220D36EF-308E-2EAB-5077-D8BF884E2228}"/>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4B162A45-7240-148D-7BF1-CC8F9924383D}"/>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5E19A187-0965-5B0C-FF6D-5074CC5570B8}"/>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53C9A70C-93D1-A687-866B-B67E55490249}"/>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E27DFA38-D38A-ED89-7609-9DF84251A613}"/>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2F16A56E-C9FD-30FF-3CAB-C202E9420200}"/>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D523EA50-E964-6C68-1CB4-F523DE4C8848}"/>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0B9C5C5A-7E6A-C5F8-6ED9-4699298F45C3}"/>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37F5511E-2ECF-F7A6-D895-577696FC1551}"/>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ED0E1268-B3DB-1950-8628-BE1694CF7D86}"/>
              </a:ext>
            </a:extLst>
          </p:cNvPr>
          <p:cNvPicPr>
            <a:picLocks noChangeAspect="1"/>
          </p:cNvPicPr>
          <p:nvPr/>
        </p:nvPicPr>
        <p:blipFill>
          <a:blip r:embed="rId6"/>
          <a:srcRect/>
          <a:stretch/>
        </p:blipFill>
        <p:spPr>
          <a:xfrm>
            <a:off x="6108157" y="2637616"/>
            <a:ext cx="7596691" cy="4512992"/>
          </a:xfrm>
          <a:prstGeom prst="rect">
            <a:avLst/>
          </a:prstGeom>
        </p:spPr>
      </p:pic>
      <p:sp>
        <p:nvSpPr>
          <p:cNvPr id="26" name="TextBox 25">
            <a:extLst>
              <a:ext uri="{FF2B5EF4-FFF2-40B4-BE49-F238E27FC236}">
                <a16:creationId xmlns:a16="http://schemas.microsoft.com/office/drawing/2014/main" id="{CC5AFA96-4FB5-E5D9-E410-A705EA1F5108}"/>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32C77A13-FB90-7523-A200-EF4696B3E446}"/>
              </a:ext>
            </a:extLst>
          </p:cNvPr>
          <p:cNvSpPr txBox="1"/>
          <p:nvPr/>
        </p:nvSpPr>
        <p:spPr>
          <a:xfrm>
            <a:off x="1335024" y="4032618"/>
            <a:ext cx="3248127" cy="2365391"/>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Explosives are the Overwhelmingly Preferred Weapon</a:t>
            </a:r>
          </a:p>
          <a:p>
            <a:pPr marL="285750" indent="-285750">
              <a:lnSpc>
                <a:spcPts val="2970"/>
              </a:lnSpc>
              <a:buFont typeface="Arial" panose="020B0604020202020204" pitchFamily="34" charset="0"/>
              <a:buChar char="•"/>
            </a:pPr>
            <a:r>
              <a:rPr lang="en-US" dirty="0"/>
              <a:t>Firearms are a Strong Second</a:t>
            </a:r>
          </a:p>
          <a:p>
            <a:pPr marL="285750" indent="-285750">
              <a:lnSpc>
                <a:spcPts val="2970"/>
              </a:lnSpc>
              <a:buFont typeface="Arial" panose="020B0604020202020204" pitchFamily="34" charset="0"/>
              <a:buChar char="•"/>
            </a:pPr>
            <a:r>
              <a:rPr lang="en-US" dirty="0"/>
              <a:t>Rare Use of Advanced/Mass Casualty Weapons</a:t>
            </a:r>
          </a:p>
        </p:txBody>
      </p:sp>
    </p:spTree>
    <p:extLst>
      <p:ext uri="{BB962C8B-B14F-4D97-AF65-F5344CB8AC3E}">
        <p14:creationId xmlns:p14="http://schemas.microsoft.com/office/powerpoint/2010/main" val="877484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E649F-62BE-9525-2579-5132E9A7F5D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6018D36-3663-F0C7-8BF0-244931E70BDD}"/>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1898B4C1-1627-2A10-9A05-B52195B478E4}"/>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1DF6151C-50EC-45B5-BD1D-4D29FA3C8A47}"/>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09E32A4A-1B3E-A295-1122-82D377D9B6EA}"/>
              </a:ext>
            </a:extLst>
          </p:cNvPr>
          <p:cNvSpPr/>
          <p:nvPr/>
        </p:nvSpPr>
        <p:spPr>
          <a:xfrm>
            <a:off x="1074420" y="2002536"/>
            <a:ext cx="12481560" cy="374904"/>
          </a:xfrm>
          <a:prstGeom prst="rect">
            <a:avLst/>
          </a:prstGeom>
          <a:noFill/>
          <a:ln/>
        </p:spPr>
        <p:txBody>
          <a:bodyPr wrap="none" lIns="0" tIns="0" rIns="0" bIns="0" rtlCol="0" anchor="ctr"/>
          <a:lstStyle/>
          <a:p>
            <a:r>
              <a:rPr lang="en-IN" sz="2320" dirty="0"/>
              <a:t>Attack Characteristics</a:t>
            </a:r>
          </a:p>
        </p:txBody>
      </p:sp>
      <p:sp>
        <p:nvSpPr>
          <p:cNvPr id="6" name="Text 2">
            <a:extLst>
              <a:ext uri="{FF2B5EF4-FFF2-40B4-BE49-F238E27FC236}">
                <a16:creationId xmlns:a16="http://schemas.microsoft.com/office/drawing/2014/main" id="{1FAD1995-F46C-CD50-8D4A-73E58829C1FF}"/>
              </a:ext>
            </a:extLst>
          </p:cNvPr>
          <p:cNvSpPr/>
          <p:nvPr/>
        </p:nvSpPr>
        <p:spPr>
          <a:xfrm>
            <a:off x="1335024" y="2637616"/>
            <a:ext cx="12481560" cy="384048"/>
          </a:xfrm>
          <a:prstGeom prst="rect">
            <a:avLst/>
          </a:prstGeom>
          <a:noFill/>
          <a:ln/>
        </p:spPr>
        <p:txBody>
          <a:bodyPr wrap="none" lIns="0" tIns="0" rIns="0" bIns="0" rtlCol="0" anchor="ctr"/>
          <a:lstStyle/>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a:t>
            </a:r>
            <a:r>
              <a:rPr lang="en-IN" dirty="0"/>
              <a:t>Distribution of target Types</a:t>
            </a:r>
          </a:p>
          <a:p>
            <a:pPr>
              <a:lnSpc>
                <a:spcPts val="2970"/>
              </a:lnSpc>
            </a:pPr>
            <a:endParaRPr lang="en-US" sz="1850" dirty="0"/>
          </a:p>
        </p:txBody>
      </p:sp>
      <p:sp>
        <p:nvSpPr>
          <p:cNvPr id="7" name="Text 3">
            <a:extLst>
              <a:ext uri="{FF2B5EF4-FFF2-40B4-BE49-F238E27FC236}">
                <a16:creationId xmlns:a16="http://schemas.microsoft.com/office/drawing/2014/main" id="{5E72D5E8-C8B0-362E-3361-69BC24D0B582}"/>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E83D595E-6554-597C-55D2-8C71F282DA7E}"/>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EB8A9508-25E1-9B43-F159-DB7B5DAD6287}"/>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06BEA17B-535C-8DED-3563-3A55C2ECC7AC}"/>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658761F9-04BC-BD3A-79F6-9F393888886E}"/>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E0C74770-BEA2-A274-1765-D53ED235491B}"/>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FC6D0194-F50E-91C0-49CA-7F77B772CEBA}"/>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D829DD04-563C-BACB-5357-726519238349}"/>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12967958-C5BA-67ED-B566-230CA59AE416}"/>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6CE31832-699E-3412-3566-5256C3AA6F6B}"/>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25D54D99-1DE5-D700-2DE3-C1EF459ECF53}"/>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B584CDCB-E812-5DCA-4FB4-DF1F3433D957}"/>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7EE90BDC-151B-CF4E-B68C-D553DB60CE85}"/>
              </a:ext>
            </a:extLst>
          </p:cNvPr>
          <p:cNvPicPr>
            <a:picLocks noChangeAspect="1"/>
          </p:cNvPicPr>
          <p:nvPr/>
        </p:nvPicPr>
        <p:blipFill>
          <a:blip r:embed="rId6"/>
          <a:srcRect/>
          <a:stretch/>
        </p:blipFill>
        <p:spPr>
          <a:xfrm>
            <a:off x="6108157" y="2637616"/>
            <a:ext cx="7461539" cy="4641008"/>
          </a:xfrm>
          <a:prstGeom prst="rect">
            <a:avLst/>
          </a:prstGeom>
        </p:spPr>
      </p:pic>
      <p:sp>
        <p:nvSpPr>
          <p:cNvPr id="26" name="TextBox 25">
            <a:extLst>
              <a:ext uri="{FF2B5EF4-FFF2-40B4-BE49-F238E27FC236}">
                <a16:creationId xmlns:a16="http://schemas.microsoft.com/office/drawing/2014/main" id="{8FD252F0-8BEC-FB84-23AC-0DA5527F610A}"/>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4081CF89-0A5D-BC9C-B95E-A4C8B548A765}"/>
              </a:ext>
            </a:extLst>
          </p:cNvPr>
          <p:cNvSpPr txBox="1"/>
          <p:nvPr/>
        </p:nvSpPr>
        <p:spPr>
          <a:xfrm>
            <a:off x="1335024" y="4032618"/>
            <a:ext cx="3248127" cy="1980670"/>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Private Citizens &amp; Property are the Primary Target</a:t>
            </a:r>
          </a:p>
          <a:p>
            <a:pPr marL="285750" indent="-285750">
              <a:lnSpc>
                <a:spcPts val="2970"/>
              </a:lnSpc>
              <a:buFont typeface="Arial" panose="020B0604020202020204" pitchFamily="34" charset="0"/>
              <a:buChar char="•"/>
            </a:pPr>
            <a:r>
              <a:rPr lang="en-US" dirty="0"/>
              <a:t>State Actors are Also Major Targets</a:t>
            </a:r>
          </a:p>
          <a:p>
            <a:pPr marL="285750" indent="-285750">
              <a:lnSpc>
                <a:spcPts val="2970"/>
              </a:lnSpc>
              <a:buFont typeface="Arial" panose="020B0604020202020204" pitchFamily="34" charset="0"/>
              <a:buChar char="•"/>
            </a:pPr>
            <a:r>
              <a:rPr lang="en-IN" dirty="0"/>
              <a:t>Broad Range of Targets</a:t>
            </a:r>
            <a:endParaRPr lang="en-US" dirty="0"/>
          </a:p>
        </p:txBody>
      </p:sp>
    </p:spTree>
    <p:extLst>
      <p:ext uri="{BB962C8B-B14F-4D97-AF65-F5344CB8AC3E}">
        <p14:creationId xmlns:p14="http://schemas.microsoft.com/office/powerpoint/2010/main" val="290814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88972-0B35-C9B9-81B3-111E2B475D9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69B2632-332D-CC5A-2BFB-F722CE103273}"/>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4F646DC2-4746-934B-AC14-06B63682E1BB}"/>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E28847B5-3EE7-AA90-97A2-C9CBE64F58ED}"/>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40AFAD64-6CDA-9210-A263-88B15338AEFA}"/>
              </a:ext>
            </a:extLst>
          </p:cNvPr>
          <p:cNvSpPr/>
          <p:nvPr/>
        </p:nvSpPr>
        <p:spPr>
          <a:xfrm>
            <a:off x="1074420" y="2002536"/>
            <a:ext cx="12481560" cy="374904"/>
          </a:xfrm>
          <a:prstGeom prst="rect">
            <a:avLst/>
          </a:prstGeom>
          <a:noFill/>
          <a:ln/>
        </p:spPr>
        <p:txBody>
          <a:bodyPr wrap="none" lIns="0" tIns="0" rIns="0" bIns="0" rtlCol="0" anchor="ctr"/>
          <a:lstStyle/>
          <a:p>
            <a:r>
              <a:rPr lang="en-IN" sz="2320" dirty="0"/>
              <a:t>Terrorist Group Analysis</a:t>
            </a:r>
          </a:p>
        </p:txBody>
      </p:sp>
      <p:sp>
        <p:nvSpPr>
          <p:cNvPr id="6" name="Text 2">
            <a:extLst>
              <a:ext uri="{FF2B5EF4-FFF2-40B4-BE49-F238E27FC236}">
                <a16:creationId xmlns:a16="http://schemas.microsoft.com/office/drawing/2014/main" id="{D3249660-FFEE-DF58-C3DE-E93141BC8A92}"/>
              </a:ext>
            </a:extLst>
          </p:cNvPr>
          <p:cNvSpPr/>
          <p:nvPr/>
        </p:nvSpPr>
        <p:spPr>
          <a:xfrm>
            <a:off x="1335024" y="2348163"/>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Top 15 Most Active Terrorist Groups (excluding 'Unknown')</a:t>
            </a:r>
          </a:p>
        </p:txBody>
      </p:sp>
      <p:sp>
        <p:nvSpPr>
          <p:cNvPr id="7" name="Text 3">
            <a:extLst>
              <a:ext uri="{FF2B5EF4-FFF2-40B4-BE49-F238E27FC236}">
                <a16:creationId xmlns:a16="http://schemas.microsoft.com/office/drawing/2014/main" id="{71C98E20-469A-2666-7EC0-5FA6955D5236}"/>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735AC5D6-BD96-AC41-4240-CA102EEACAB0}"/>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7648869F-BF1B-FAD9-F139-BC813ED829DE}"/>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45EBC38C-4B9D-E43A-2F04-E8BEE3211BEA}"/>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F8C3D32E-FFF6-B76E-B87C-797B6581972C}"/>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7CDDADA1-8526-1BAB-2572-1B43FED5C7EA}"/>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329C8A96-D80C-3C73-F9F3-CF867C231DC6}"/>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4416B621-9596-76C6-20E0-A26A8282B245}"/>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9B307D70-AE0E-9A9B-3125-893D5C5BBEC4}"/>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1C14237D-3E57-AA74-D4E1-81C18DD8B00F}"/>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5AC3F9EB-77D9-FECF-541A-4417AC82ADED}"/>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199A52AC-0B6C-E770-62C8-0A047AA22E1E}"/>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CF74ED79-55FD-9A30-32E7-D5016CEAD5AB}"/>
              </a:ext>
            </a:extLst>
          </p:cNvPr>
          <p:cNvPicPr>
            <a:picLocks noChangeAspect="1"/>
          </p:cNvPicPr>
          <p:nvPr/>
        </p:nvPicPr>
        <p:blipFill>
          <a:blip r:embed="rId6"/>
          <a:srcRect/>
          <a:stretch/>
        </p:blipFill>
        <p:spPr>
          <a:xfrm>
            <a:off x="6108158" y="3006256"/>
            <a:ext cx="7708426" cy="4030164"/>
          </a:xfrm>
          <a:prstGeom prst="rect">
            <a:avLst/>
          </a:prstGeom>
        </p:spPr>
      </p:pic>
      <p:sp>
        <p:nvSpPr>
          <p:cNvPr id="26" name="TextBox 25">
            <a:extLst>
              <a:ext uri="{FF2B5EF4-FFF2-40B4-BE49-F238E27FC236}">
                <a16:creationId xmlns:a16="http://schemas.microsoft.com/office/drawing/2014/main" id="{9CA62A44-EED7-5C33-E94F-11CDF0A376A7}"/>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515E037C-C582-D206-EC62-16D10CA87B7B}"/>
              </a:ext>
            </a:extLst>
          </p:cNvPr>
          <p:cNvSpPr txBox="1"/>
          <p:nvPr/>
        </p:nvSpPr>
        <p:spPr>
          <a:xfrm>
            <a:off x="1335024" y="4032618"/>
            <a:ext cx="3248127" cy="1211229"/>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Taliban is the Most Prolific Group</a:t>
            </a:r>
          </a:p>
          <a:p>
            <a:pPr marL="285750" indent="-285750">
              <a:lnSpc>
                <a:spcPts val="2970"/>
              </a:lnSpc>
              <a:buFont typeface="Arial" panose="020B0604020202020204" pitchFamily="34" charset="0"/>
              <a:buChar char="•"/>
            </a:pPr>
            <a:r>
              <a:rPr lang="en-US" dirty="0"/>
              <a:t>ISIS (ISIL) is Highly Active</a:t>
            </a:r>
          </a:p>
        </p:txBody>
      </p:sp>
    </p:spTree>
    <p:extLst>
      <p:ext uri="{BB962C8B-B14F-4D97-AF65-F5344CB8AC3E}">
        <p14:creationId xmlns:p14="http://schemas.microsoft.com/office/powerpoint/2010/main" val="4134498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62077-C0E0-D1A4-C6C7-9FEE000F31E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AA4E082-F6A1-ACA7-960B-D9EC829E152F}"/>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C736A964-CF5F-822B-5819-DD652B2F0E43}"/>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869616E2-2E16-20F4-457C-35DF644C1370}"/>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4B19885E-5571-08FC-80A4-AC795509B38B}"/>
              </a:ext>
            </a:extLst>
          </p:cNvPr>
          <p:cNvSpPr/>
          <p:nvPr/>
        </p:nvSpPr>
        <p:spPr>
          <a:xfrm>
            <a:off x="1074420" y="2002536"/>
            <a:ext cx="12481560" cy="374904"/>
          </a:xfrm>
          <a:prstGeom prst="rect">
            <a:avLst/>
          </a:prstGeom>
          <a:noFill/>
          <a:ln/>
        </p:spPr>
        <p:txBody>
          <a:bodyPr wrap="none" lIns="0" tIns="0" rIns="0" bIns="0" rtlCol="0" anchor="ctr"/>
          <a:lstStyle/>
          <a:p>
            <a:r>
              <a:rPr lang="en-IN" sz="2320" dirty="0"/>
              <a:t>Terrorist Group Analysis</a:t>
            </a:r>
          </a:p>
        </p:txBody>
      </p:sp>
      <p:sp>
        <p:nvSpPr>
          <p:cNvPr id="6" name="Text 2">
            <a:extLst>
              <a:ext uri="{FF2B5EF4-FFF2-40B4-BE49-F238E27FC236}">
                <a16:creationId xmlns:a16="http://schemas.microsoft.com/office/drawing/2014/main" id="{58404208-6FB3-062D-A01D-92BEAB06D9CF}"/>
              </a:ext>
            </a:extLst>
          </p:cNvPr>
          <p:cNvSpPr/>
          <p:nvPr/>
        </p:nvSpPr>
        <p:spPr>
          <a:xfrm>
            <a:off x="1335024" y="2348163"/>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Casualties by Top Terrorist Groups</a:t>
            </a:r>
          </a:p>
        </p:txBody>
      </p:sp>
      <p:sp>
        <p:nvSpPr>
          <p:cNvPr id="7" name="Text 3">
            <a:extLst>
              <a:ext uri="{FF2B5EF4-FFF2-40B4-BE49-F238E27FC236}">
                <a16:creationId xmlns:a16="http://schemas.microsoft.com/office/drawing/2014/main" id="{71255DD8-5811-5FB8-CD77-8FAFF8886257}"/>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E876B0AF-A1A8-9B79-87F8-E725A2D0546B}"/>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F6E05DC4-123A-A7A2-87AA-6965BC028B88}"/>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B1D44315-4D9C-408E-FD93-E4A671175152}"/>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CACADD28-C832-B7D0-426E-04195E13DCA9}"/>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F9BDA43C-A4F6-86BE-7703-C6C94BF7ECFD}"/>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21269FF7-12AF-3E78-47F3-82D309802B46}"/>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E76512E5-F98E-1AFC-AD12-1C4D0187D621}"/>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CA374A15-B370-EC1A-8356-E30734305B02}"/>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D61A8891-7ED6-DEFD-CA5E-C402008F8A15}"/>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04B2D4A8-0DBD-609E-D147-A80E7D795B0D}"/>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8A374445-E882-DC40-4545-C0F699C3E3F8}"/>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9C118EC6-848A-DF89-7FD4-38F82A2FD372}"/>
              </a:ext>
            </a:extLst>
          </p:cNvPr>
          <p:cNvPicPr>
            <a:picLocks noChangeAspect="1"/>
          </p:cNvPicPr>
          <p:nvPr/>
        </p:nvPicPr>
        <p:blipFill>
          <a:blip r:embed="rId6"/>
          <a:srcRect/>
          <a:stretch/>
        </p:blipFill>
        <p:spPr>
          <a:xfrm>
            <a:off x="5874461" y="2595050"/>
            <a:ext cx="7530196" cy="4317813"/>
          </a:xfrm>
          <a:prstGeom prst="rect">
            <a:avLst/>
          </a:prstGeom>
        </p:spPr>
      </p:pic>
      <p:sp>
        <p:nvSpPr>
          <p:cNvPr id="26" name="TextBox 25">
            <a:extLst>
              <a:ext uri="{FF2B5EF4-FFF2-40B4-BE49-F238E27FC236}">
                <a16:creationId xmlns:a16="http://schemas.microsoft.com/office/drawing/2014/main" id="{D4B53C17-EEE7-9652-A79C-1D754A74EE9F}"/>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C2FE0C4F-4666-8A9D-753B-8BED4A6BE7F1}"/>
              </a:ext>
            </a:extLst>
          </p:cNvPr>
          <p:cNvSpPr txBox="1"/>
          <p:nvPr/>
        </p:nvSpPr>
        <p:spPr>
          <a:xfrm>
            <a:off x="1335024" y="4032618"/>
            <a:ext cx="3248127" cy="1595950"/>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ISIS (ISIL) and Taliban are the Deadliest</a:t>
            </a:r>
          </a:p>
          <a:p>
            <a:pPr marL="285750" indent="-285750">
              <a:lnSpc>
                <a:spcPts val="2970"/>
              </a:lnSpc>
              <a:buFont typeface="Arial" panose="020B0604020202020204" pitchFamily="34" charset="0"/>
              <a:buChar char="•"/>
            </a:pPr>
            <a:r>
              <a:rPr lang="en-US" dirty="0"/>
              <a:t>Boko Haram and Al-Qaida Also Highly Impactful</a:t>
            </a:r>
          </a:p>
        </p:txBody>
      </p:sp>
    </p:spTree>
    <p:extLst>
      <p:ext uri="{BB962C8B-B14F-4D97-AF65-F5344CB8AC3E}">
        <p14:creationId xmlns:p14="http://schemas.microsoft.com/office/powerpoint/2010/main" val="572105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6AB5E-6400-FBA0-0613-B7F7446CEFF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4659A0-1D2C-BD6C-5810-628D5B900C30}"/>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9BA0F375-8BBB-078C-489C-E6852DF174DE}"/>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1A3A8D54-E3B1-31D6-E09E-3FBB17CCFD96}"/>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F30D2E76-FEAF-D666-036D-0A3D32021B21}"/>
              </a:ext>
            </a:extLst>
          </p:cNvPr>
          <p:cNvSpPr/>
          <p:nvPr/>
        </p:nvSpPr>
        <p:spPr>
          <a:xfrm>
            <a:off x="1074420" y="2002536"/>
            <a:ext cx="12481560" cy="374904"/>
          </a:xfrm>
          <a:prstGeom prst="rect">
            <a:avLst/>
          </a:prstGeom>
          <a:noFill/>
          <a:ln/>
        </p:spPr>
        <p:txBody>
          <a:bodyPr wrap="none" lIns="0" tIns="0" rIns="0" bIns="0" rtlCol="0" anchor="ctr"/>
          <a:lstStyle/>
          <a:p>
            <a:r>
              <a:rPr lang="en-IN" sz="2320" dirty="0"/>
              <a:t>Severity Analysis</a:t>
            </a:r>
          </a:p>
        </p:txBody>
      </p:sp>
      <p:sp>
        <p:nvSpPr>
          <p:cNvPr id="6" name="Text 2">
            <a:extLst>
              <a:ext uri="{FF2B5EF4-FFF2-40B4-BE49-F238E27FC236}">
                <a16:creationId xmlns:a16="http://schemas.microsoft.com/office/drawing/2014/main" id="{97E3FD54-A72F-C837-2301-916A4030497D}"/>
              </a:ext>
            </a:extLst>
          </p:cNvPr>
          <p:cNvSpPr/>
          <p:nvPr/>
        </p:nvSpPr>
        <p:spPr>
          <a:xfrm>
            <a:off x="1335024" y="2348163"/>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Total Casualties from Terrorist Attacks Per Year</a:t>
            </a:r>
          </a:p>
        </p:txBody>
      </p:sp>
      <p:sp>
        <p:nvSpPr>
          <p:cNvPr id="7" name="Text 3">
            <a:extLst>
              <a:ext uri="{FF2B5EF4-FFF2-40B4-BE49-F238E27FC236}">
                <a16:creationId xmlns:a16="http://schemas.microsoft.com/office/drawing/2014/main" id="{B45E223C-3D5B-C2AF-528D-76E7B34380AD}"/>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B4110F45-7D34-6D4D-B09F-4B8984DCE30E}"/>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7FF0BB1E-91D9-CB1D-810A-D61931703723}"/>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DC70C052-C2CF-9091-2531-F5C0FDEBA3E6}"/>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6702AB41-527A-F36E-3B39-B022B9DAAE5E}"/>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52EDDA54-10A7-2C40-A6E5-67D5389BD52F}"/>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37A45511-A4F4-62A4-94FB-B4BE8C1D9AC6}"/>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D5E31EE4-6965-7B91-B88F-1DBC3501EB95}"/>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D094A76F-5A3F-E1E4-517D-180FABE0751F}"/>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488B400E-C98B-4A76-AFF1-AB8839A5F210}"/>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0986F878-1039-2BD9-1773-C670F67DED3E}"/>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FE5CE6E8-D4AF-331C-86EA-6A59DA741443}"/>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B0518AF1-A00F-37B1-BDA6-8BE698876B70}"/>
              </a:ext>
            </a:extLst>
          </p:cNvPr>
          <p:cNvPicPr>
            <a:picLocks noChangeAspect="1"/>
          </p:cNvPicPr>
          <p:nvPr/>
        </p:nvPicPr>
        <p:blipFill>
          <a:blip r:embed="rId6"/>
          <a:srcRect/>
          <a:stretch/>
        </p:blipFill>
        <p:spPr>
          <a:xfrm>
            <a:off x="6262938" y="2863076"/>
            <a:ext cx="7306759" cy="4133088"/>
          </a:xfrm>
          <a:prstGeom prst="rect">
            <a:avLst/>
          </a:prstGeom>
        </p:spPr>
      </p:pic>
      <p:sp>
        <p:nvSpPr>
          <p:cNvPr id="26" name="TextBox 25">
            <a:extLst>
              <a:ext uri="{FF2B5EF4-FFF2-40B4-BE49-F238E27FC236}">
                <a16:creationId xmlns:a16="http://schemas.microsoft.com/office/drawing/2014/main" id="{01EC8FA8-F9BA-FD1F-F5DF-C10A2B5FA105}"/>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E7A23466-996B-3A46-3110-0F195082A29F}"/>
              </a:ext>
            </a:extLst>
          </p:cNvPr>
          <p:cNvSpPr txBox="1"/>
          <p:nvPr/>
        </p:nvSpPr>
        <p:spPr>
          <a:xfrm>
            <a:off x="1335024" y="4032618"/>
            <a:ext cx="3248127" cy="1980670"/>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Low Casualties in Early Decades</a:t>
            </a:r>
          </a:p>
          <a:p>
            <a:pPr marL="285750" indent="-285750">
              <a:lnSpc>
                <a:spcPts val="2970"/>
              </a:lnSpc>
              <a:buFont typeface="Arial" panose="020B0604020202020204" pitchFamily="34" charset="0"/>
              <a:buChar char="•"/>
            </a:pPr>
            <a:r>
              <a:rPr lang="en-IN" dirty="0"/>
              <a:t>Fluctuations and Gradual Increase</a:t>
            </a:r>
          </a:p>
          <a:p>
            <a:pPr marL="285750" indent="-285750">
              <a:lnSpc>
                <a:spcPts val="2970"/>
              </a:lnSpc>
              <a:buFont typeface="Arial" panose="020B0604020202020204" pitchFamily="34" charset="0"/>
              <a:buChar char="•"/>
            </a:pPr>
            <a:r>
              <a:rPr lang="en-IN" dirty="0"/>
              <a:t>Unprecedented Peak in 2014</a:t>
            </a:r>
            <a:endParaRPr lang="en-US" dirty="0"/>
          </a:p>
        </p:txBody>
      </p:sp>
    </p:spTree>
    <p:extLst>
      <p:ext uri="{BB962C8B-B14F-4D97-AF65-F5344CB8AC3E}">
        <p14:creationId xmlns:p14="http://schemas.microsoft.com/office/powerpoint/2010/main" val="395156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21C18-7379-082E-D9CD-32F0EF9926B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3528D9D-9B8F-EE32-1442-666E9FB040D6}"/>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72BD9F0D-9E97-ACED-50D1-93E5E79D9F7D}"/>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EF044681-C3AB-855B-9FC4-276415CC8364}"/>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4A257BD9-0747-4CD0-FC55-BF0D89234BD1}"/>
              </a:ext>
            </a:extLst>
          </p:cNvPr>
          <p:cNvSpPr/>
          <p:nvPr/>
        </p:nvSpPr>
        <p:spPr>
          <a:xfrm>
            <a:off x="1074420" y="2002536"/>
            <a:ext cx="12481560" cy="374904"/>
          </a:xfrm>
          <a:prstGeom prst="rect">
            <a:avLst/>
          </a:prstGeom>
          <a:noFill/>
          <a:ln/>
        </p:spPr>
        <p:txBody>
          <a:bodyPr wrap="none" lIns="0" tIns="0" rIns="0" bIns="0" rtlCol="0" anchor="ctr"/>
          <a:lstStyle/>
          <a:p>
            <a:r>
              <a:rPr lang="en-IN" sz="2320" dirty="0"/>
              <a:t>Severity Analysis</a:t>
            </a:r>
          </a:p>
        </p:txBody>
      </p:sp>
      <p:sp>
        <p:nvSpPr>
          <p:cNvPr id="6" name="Text 2">
            <a:extLst>
              <a:ext uri="{FF2B5EF4-FFF2-40B4-BE49-F238E27FC236}">
                <a16:creationId xmlns:a16="http://schemas.microsoft.com/office/drawing/2014/main" id="{A6D8E087-2DD8-9DDD-BC33-FA7D332375F3}"/>
              </a:ext>
            </a:extLst>
          </p:cNvPr>
          <p:cNvSpPr/>
          <p:nvPr/>
        </p:nvSpPr>
        <p:spPr>
          <a:xfrm>
            <a:off x="1335024" y="2348163"/>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Distribution of Fatalities, Injuries, and Total Casualties</a:t>
            </a:r>
          </a:p>
        </p:txBody>
      </p:sp>
      <p:sp>
        <p:nvSpPr>
          <p:cNvPr id="7" name="Text 3">
            <a:extLst>
              <a:ext uri="{FF2B5EF4-FFF2-40B4-BE49-F238E27FC236}">
                <a16:creationId xmlns:a16="http://schemas.microsoft.com/office/drawing/2014/main" id="{4F4D004C-11EF-33F7-2A03-BDDED853B0EE}"/>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2791A5B4-6D09-0BD9-F739-4988C9A26DE4}"/>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609C5632-EC8A-60F4-75F0-54C84AB28A46}"/>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7A81F95E-B314-68D0-8076-A868609588E2}"/>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C78C43D1-AA9E-AC77-687C-20302800B19D}"/>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E90D428D-8CC9-FBB7-EA60-3CDFC3C3AE8F}"/>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6AC7F0E6-67CE-3283-9DB1-60A6AA80D9C3}"/>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95B0C6CB-C47C-8A7D-0AFC-61DB3C70CF06}"/>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DCDCAD83-BEC4-B76D-CC94-0C49E5E4D071}"/>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6888107A-FEAA-405D-2BC3-73028397CB53}"/>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EAB145EE-D9FE-906D-D18D-BEA398F55479}"/>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9776373D-A4A2-6C07-F0E2-7AE02CC1D878}"/>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E3F27E4F-9BFD-9661-F08B-94CDC2EA5356}"/>
              </a:ext>
            </a:extLst>
          </p:cNvPr>
          <p:cNvPicPr>
            <a:picLocks noChangeAspect="1"/>
          </p:cNvPicPr>
          <p:nvPr/>
        </p:nvPicPr>
        <p:blipFill>
          <a:blip r:embed="rId6"/>
          <a:srcRect/>
          <a:stretch/>
        </p:blipFill>
        <p:spPr>
          <a:xfrm>
            <a:off x="5731727" y="3419857"/>
            <a:ext cx="8184995" cy="3103606"/>
          </a:xfrm>
          <a:prstGeom prst="rect">
            <a:avLst/>
          </a:prstGeom>
        </p:spPr>
      </p:pic>
      <p:sp>
        <p:nvSpPr>
          <p:cNvPr id="26" name="TextBox 25">
            <a:extLst>
              <a:ext uri="{FF2B5EF4-FFF2-40B4-BE49-F238E27FC236}">
                <a16:creationId xmlns:a16="http://schemas.microsoft.com/office/drawing/2014/main" id="{145D8688-A051-A1E9-0D6E-57D43B471009}"/>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9D3BE602-D7A6-99D9-6C34-5BE9E307649A}"/>
              </a:ext>
            </a:extLst>
          </p:cNvPr>
          <p:cNvSpPr txBox="1"/>
          <p:nvPr/>
        </p:nvSpPr>
        <p:spPr>
          <a:xfrm>
            <a:off x="1335024" y="4032618"/>
            <a:ext cx="3248127" cy="3904274"/>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Extremely right-skewed distributions in all three</a:t>
            </a:r>
          </a:p>
          <a:p>
            <a:pPr marL="285750" indent="-285750">
              <a:lnSpc>
                <a:spcPts val="2970"/>
              </a:lnSpc>
              <a:buFont typeface="Arial" panose="020B0604020202020204" pitchFamily="34" charset="0"/>
              <a:buChar char="•"/>
            </a:pPr>
            <a:r>
              <a:rPr lang="en-US" dirty="0"/>
              <a:t>Most terrorism incidents result in very low fatalities/injuries/casualties (close to 0)</a:t>
            </a:r>
          </a:p>
          <a:p>
            <a:pPr marL="285750" indent="-285750">
              <a:lnSpc>
                <a:spcPts val="2970"/>
              </a:lnSpc>
              <a:buFont typeface="Arial" panose="020B0604020202020204" pitchFamily="34" charset="0"/>
              <a:buChar char="•"/>
            </a:pPr>
            <a:r>
              <a:rPr lang="en-US" dirty="0"/>
              <a:t>Very few incidents have high numbers of fatalities, injuries, or casualties, shown by long, sparse tails to the right.</a:t>
            </a:r>
          </a:p>
        </p:txBody>
      </p:sp>
    </p:spTree>
    <p:extLst>
      <p:ext uri="{BB962C8B-B14F-4D97-AF65-F5344CB8AC3E}">
        <p14:creationId xmlns:p14="http://schemas.microsoft.com/office/powerpoint/2010/main" val="623980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A72BD-D07D-2E9D-5BB5-D941853BD32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6605DB2-9233-AF09-E182-20DE34EC3763}"/>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34AB45E7-AC15-5806-7D81-DDB82D1DFB84}"/>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0692EA9B-03E6-5A35-D3FC-9431752AC881}"/>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46DA969F-114A-B2FF-4334-8DABAADB76FA}"/>
              </a:ext>
            </a:extLst>
          </p:cNvPr>
          <p:cNvSpPr/>
          <p:nvPr/>
        </p:nvSpPr>
        <p:spPr>
          <a:xfrm>
            <a:off x="1074420" y="2002536"/>
            <a:ext cx="12481560" cy="374904"/>
          </a:xfrm>
          <a:prstGeom prst="rect">
            <a:avLst/>
          </a:prstGeom>
          <a:noFill/>
          <a:ln/>
        </p:spPr>
        <p:txBody>
          <a:bodyPr wrap="none" lIns="0" tIns="0" rIns="0" bIns="0" rtlCol="0" anchor="ctr"/>
          <a:lstStyle/>
          <a:p>
            <a:r>
              <a:rPr lang="en-IN" sz="2320" dirty="0"/>
              <a:t>Severity Analysis</a:t>
            </a:r>
          </a:p>
        </p:txBody>
      </p:sp>
      <p:sp>
        <p:nvSpPr>
          <p:cNvPr id="6" name="Text 2">
            <a:extLst>
              <a:ext uri="{FF2B5EF4-FFF2-40B4-BE49-F238E27FC236}">
                <a16:creationId xmlns:a16="http://schemas.microsoft.com/office/drawing/2014/main" id="{D124F9C7-8CCE-DFC3-6AE8-A1286E24C7B2}"/>
              </a:ext>
            </a:extLst>
          </p:cNvPr>
          <p:cNvSpPr/>
          <p:nvPr/>
        </p:nvSpPr>
        <p:spPr>
          <a:xfrm>
            <a:off x="1335024" y="2348163"/>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Average Casualties by Attack Type</a:t>
            </a:r>
          </a:p>
        </p:txBody>
      </p:sp>
      <p:sp>
        <p:nvSpPr>
          <p:cNvPr id="7" name="Text 3">
            <a:extLst>
              <a:ext uri="{FF2B5EF4-FFF2-40B4-BE49-F238E27FC236}">
                <a16:creationId xmlns:a16="http://schemas.microsoft.com/office/drawing/2014/main" id="{BC502944-624A-5447-2105-CE51E0B54344}"/>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F87559C9-2404-73BC-52C9-B5F82D2CC2C9}"/>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6A237AC3-DF52-DAF4-5F52-BB0EAEF3F0D0}"/>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27DC774F-84BE-0992-A481-3A44E6298CE2}"/>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225454B8-3EDA-FC1D-5724-19877771E847}"/>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9DB614F1-B332-4109-D880-000EB5D37502}"/>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16C059CC-4055-F2DF-9541-CF16BB704093}"/>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7EF425E6-7CFC-259F-89EE-61CDB665BDCE}"/>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31D59DCE-BF3C-84B4-1C82-762044986AF5}"/>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A486A693-1FD6-3577-9AE3-906BF41E2886}"/>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06369A9C-7514-DFF2-0C4B-D60ABDAD5EAD}"/>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1A959844-F3E0-07A6-E0A1-241C4DE7A20A}"/>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1F97CEA9-3562-B1F2-4BCE-17417FE96C41}"/>
              </a:ext>
            </a:extLst>
          </p:cNvPr>
          <p:cNvPicPr>
            <a:picLocks noChangeAspect="1"/>
          </p:cNvPicPr>
          <p:nvPr/>
        </p:nvPicPr>
        <p:blipFill>
          <a:blip r:embed="rId6"/>
          <a:srcRect/>
          <a:stretch/>
        </p:blipFill>
        <p:spPr>
          <a:xfrm>
            <a:off x="6108158" y="3340739"/>
            <a:ext cx="7187218" cy="3355340"/>
          </a:xfrm>
          <a:prstGeom prst="rect">
            <a:avLst/>
          </a:prstGeom>
        </p:spPr>
      </p:pic>
      <p:sp>
        <p:nvSpPr>
          <p:cNvPr id="26" name="TextBox 25">
            <a:extLst>
              <a:ext uri="{FF2B5EF4-FFF2-40B4-BE49-F238E27FC236}">
                <a16:creationId xmlns:a16="http://schemas.microsoft.com/office/drawing/2014/main" id="{B215E17E-1E6B-0FA8-1C05-30E0780ACB7E}"/>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3E5F953D-A56E-0911-7E36-6B9247EF7789}"/>
              </a:ext>
            </a:extLst>
          </p:cNvPr>
          <p:cNvSpPr txBox="1"/>
          <p:nvPr/>
        </p:nvSpPr>
        <p:spPr>
          <a:xfrm>
            <a:off x="1335024" y="4032618"/>
            <a:ext cx="3248127" cy="3134833"/>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Hijacking is the Most Lethal on Average</a:t>
            </a:r>
          </a:p>
          <a:p>
            <a:pPr marL="285750" indent="-285750">
              <a:lnSpc>
                <a:spcPts val="2970"/>
              </a:lnSpc>
              <a:buFont typeface="Arial" panose="020B0604020202020204" pitchFamily="34" charset="0"/>
              <a:buChar char="•"/>
            </a:pPr>
            <a:r>
              <a:rPr lang="en-US" dirty="0"/>
              <a:t>Unarmed Assault and Hostage Taking (Barricade) are also High-Impact</a:t>
            </a:r>
          </a:p>
          <a:p>
            <a:pPr marL="285750" indent="-285750">
              <a:lnSpc>
                <a:spcPts val="2970"/>
              </a:lnSpc>
              <a:buFont typeface="Arial" panose="020B0604020202020204" pitchFamily="34" charset="0"/>
              <a:buChar char="•"/>
            </a:pPr>
            <a:r>
              <a:rPr lang="en-US" dirty="0"/>
              <a:t>Bombing/Explosion and Armed Assault are Mid-Range on Average</a:t>
            </a:r>
          </a:p>
        </p:txBody>
      </p:sp>
    </p:spTree>
    <p:extLst>
      <p:ext uri="{BB962C8B-B14F-4D97-AF65-F5344CB8AC3E}">
        <p14:creationId xmlns:p14="http://schemas.microsoft.com/office/powerpoint/2010/main" val="369167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01</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Title Slide</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1CACC839-3D41-F7DC-2B3D-AF5283F3D204}"/>
              </a:ext>
            </a:extLst>
          </p:cNvPr>
          <p:cNvPicPr>
            <a:picLocks noChangeAspect="1"/>
          </p:cNvPicPr>
          <p:nvPr/>
        </p:nvPicPr>
        <p:blipFill>
          <a:blip r:embed="rId6"/>
          <a:srcRect/>
          <a:stretch>
            <a:fillRect/>
          </a:stretch>
        </p:blipFill>
        <p:spPr>
          <a:xfrm>
            <a:off x="29055" y="38195"/>
            <a:ext cx="1152974" cy="7481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C61E8-B350-895F-B06D-E813C4900A0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531F071-BFC7-6D94-63D5-9F94E0EB2981}"/>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A635CDBE-0A84-688C-6F56-F02F1A4C6474}"/>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207B0384-5DD8-7EBB-F49E-F4280CA05757}"/>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5857E225-FE39-BA66-C6C1-9F451207D3E5}"/>
              </a:ext>
            </a:extLst>
          </p:cNvPr>
          <p:cNvSpPr/>
          <p:nvPr/>
        </p:nvSpPr>
        <p:spPr>
          <a:xfrm>
            <a:off x="1074420" y="2002536"/>
            <a:ext cx="12481560" cy="374904"/>
          </a:xfrm>
          <a:prstGeom prst="rect">
            <a:avLst/>
          </a:prstGeom>
          <a:noFill/>
          <a:ln/>
        </p:spPr>
        <p:txBody>
          <a:bodyPr wrap="none" lIns="0" tIns="0" rIns="0" bIns="0" rtlCol="0" anchor="ctr"/>
          <a:lstStyle/>
          <a:p>
            <a:r>
              <a:rPr lang="en-IN" sz="2320" dirty="0"/>
              <a:t>Severity Analysis</a:t>
            </a:r>
          </a:p>
        </p:txBody>
      </p:sp>
      <p:sp>
        <p:nvSpPr>
          <p:cNvPr id="6" name="Text 2">
            <a:extLst>
              <a:ext uri="{FF2B5EF4-FFF2-40B4-BE49-F238E27FC236}">
                <a16:creationId xmlns:a16="http://schemas.microsoft.com/office/drawing/2014/main" id="{46527538-5E2B-5ED6-BA37-FE2EDABE3A0A}"/>
              </a:ext>
            </a:extLst>
          </p:cNvPr>
          <p:cNvSpPr/>
          <p:nvPr/>
        </p:nvSpPr>
        <p:spPr>
          <a:xfrm>
            <a:off x="1335024" y="2404142"/>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Average Casualties by Target Type</a:t>
            </a:r>
          </a:p>
          <a:p>
            <a:pPr marL="285750" indent="-285750">
              <a:buFont typeface="Arial" panose="020B0604020202020204" pitchFamily="34" charset="0"/>
              <a:buChar char="•"/>
            </a:pPr>
            <a:endParaRPr lang="en-US" dirty="0"/>
          </a:p>
        </p:txBody>
      </p:sp>
      <p:sp>
        <p:nvSpPr>
          <p:cNvPr id="7" name="Text 3">
            <a:extLst>
              <a:ext uri="{FF2B5EF4-FFF2-40B4-BE49-F238E27FC236}">
                <a16:creationId xmlns:a16="http://schemas.microsoft.com/office/drawing/2014/main" id="{329F8112-E325-56D1-60CC-1FABDA2F3E0D}"/>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BA3AFEB0-1DA3-07F1-813A-93CF1EC37713}"/>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CE5F6C00-197B-3973-E7C7-324AD193EA58}"/>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FB254517-4530-72BB-2B1A-785E933E56DD}"/>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7C399841-D980-7642-9D04-E9D785875D93}"/>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6FDB5509-516F-0056-E472-529CBC08FAF0}"/>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B4D8776B-AB15-9CD0-B75A-0098AAD5BCF5}"/>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79DE1E6F-2154-594A-2BED-2446CF79084A}"/>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3228E911-F2F4-86C0-3D21-D18D9FE1C6AB}"/>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832C9507-86B2-C9B4-0FBD-D7DB1C644C26}"/>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52479A43-20FC-428F-FDA1-9A0C4D72E30F}"/>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B69DAC04-6449-894D-EA8A-A9180F721969}"/>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D10BD553-FC8E-041B-A872-5C7663067EA2}"/>
              </a:ext>
            </a:extLst>
          </p:cNvPr>
          <p:cNvPicPr>
            <a:picLocks noChangeAspect="1"/>
          </p:cNvPicPr>
          <p:nvPr/>
        </p:nvPicPr>
        <p:blipFill>
          <a:blip r:embed="rId6"/>
          <a:srcRect/>
          <a:stretch/>
        </p:blipFill>
        <p:spPr>
          <a:xfrm>
            <a:off x="6108158" y="2999233"/>
            <a:ext cx="7708426" cy="4151376"/>
          </a:xfrm>
          <a:prstGeom prst="rect">
            <a:avLst/>
          </a:prstGeom>
        </p:spPr>
      </p:pic>
      <p:sp>
        <p:nvSpPr>
          <p:cNvPr id="26" name="TextBox 25">
            <a:extLst>
              <a:ext uri="{FF2B5EF4-FFF2-40B4-BE49-F238E27FC236}">
                <a16:creationId xmlns:a16="http://schemas.microsoft.com/office/drawing/2014/main" id="{AEC6517B-CA5A-A7A4-87FE-C5435254CFCC}"/>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EAFB58E7-8D8A-C960-4385-E85EA46CE26D}"/>
              </a:ext>
            </a:extLst>
          </p:cNvPr>
          <p:cNvSpPr txBox="1"/>
          <p:nvPr/>
        </p:nvSpPr>
        <p:spPr>
          <a:xfrm>
            <a:off x="1335024" y="4032618"/>
            <a:ext cx="3248127" cy="2365391"/>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Religious Figures/Institutions are Most Lethal on Average</a:t>
            </a:r>
          </a:p>
          <a:p>
            <a:pPr marL="285750" indent="-285750">
              <a:lnSpc>
                <a:spcPts val="2970"/>
              </a:lnSpc>
              <a:buFont typeface="Arial" panose="020B0604020202020204" pitchFamily="34" charset="0"/>
              <a:buChar char="•"/>
            </a:pPr>
            <a:r>
              <a:rPr lang="en-US" dirty="0"/>
              <a:t>Transportation and Private Citizens are Also High-Impact</a:t>
            </a:r>
          </a:p>
          <a:p>
            <a:pPr marL="285750" indent="-285750">
              <a:lnSpc>
                <a:spcPts val="2970"/>
              </a:lnSpc>
              <a:buFont typeface="Arial" panose="020B0604020202020204" pitchFamily="34" charset="0"/>
              <a:buChar char="•"/>
            </a:pPr>
            <a:r>
              <a:rPr lang="en-US" dirty="0"/>
              <a:t>Military and Maritime Targets are Moderately High</a:t>
            </a:r>
          </a:p>
        </p:txBody>
      </p:sp>
    </p:spTree>
    <p:extLst>
      <p:ext uri="{BB962C8B-B14F-4D97-AF65-F5344CB8AC3E}">
        <p14:creationId xmlns:p14="http://schemas.microsoft.com/office/powerpoint/2010/main" val="3789764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D7080-06B0-AF6B-CE54-D91940700EB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C59918-FB2A-F16D-87B7-2AA18A6BBAC5}"/>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7E9661AC-C9CD-D230-CC64-9A76AE0D3F45}"/>
              </a:ext>
            </a:extLst>
          </p:cNvPr>
          <p:cNvPicPr>
            <a:picLocks noChangeAspect="1"/>
          </p:cNvPicPr>
          <p:nvPr/>
        </p:nvPicPr>
        <p:blipFill>
          <a:blip r:embed="rId4"/>
          <a:stretch>
            <a:fillRect/>
          </a:stretch>
        </p:blipFill>
        <p:spPr>
          <a:xfrm>
            <a:off x="0" y="-32338"/>
            <a:ext cx="14630400" cy="8695944"/>
          </a:xfrm>
          <a:prstGeom prst="rect">
            <a:avLst/>
          </a:prstGeom>
        </p:spPr>
      </p:pic>
      <p:sp>
        <p:nvSpPr>
          <p:cNvPr id="4" name="Text 0">
            <a:extLst>
              <a:ext uri="{FF2B5EF4-FFF2-40B4-BE49-F238E27FC236}">
                <a16:creationId xmlns:a16="http://schemas.microsoft.com/office/drawing/2014/main" id="{041001FE-A84B-B4AD-4497-E0E4482F89D0}"/>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4137EEBC-E9D9-2E3D-1530-1CD15A9066DA}"/>
              </a:ext>
            </a:extLst>
          </p:cNvPr>
          <p:cNvSpPr/>
          <p:nvPr/>
        </p:nvSpPr>
        <p:spPr>
          <a:xfrm>
            <a:off x="1074420" y="2002536"/>
            <a:ext cx="12481560" cy="374904"/>
          </a:xfrm>
          <a:prstGeom prst="rect">
            <a:avLst/>
          </a:prstGeom>
          <a:noFill/>
          <a:ln/>
        </p:spPr>
        <p:txBody>
          <a:bodyPr wrap="none" lIns="0" tIns="0" rIns="0" bIns="0" rtlCol="0" anchor="ctr"/>
          <a:lstStyle/>
          <a:p>
            <a:r>
              <a:rPr lang="en-IN" sz="2320" dirty="0"/>
              <a:t>Severity Analysis</a:t>
            </a:r>
          </a:p>
        </p:txBody>
      </p:sp>
      <p:sp>
        <p:nvSpPr>
          <p:cNvPr id="6" name="Text 2">
            <a:extLst>
              <a:ext uri="{FF2B5EF4-FFF2-40B4-BE49-F238E27FC236}">
                <a16:creationId xmlns:a16="http://schemas.microsoft.com/office/drawing/2014/main" id="{53A216AE-D0F5-F65E-B6DE-BCC2B2B83CAD}"/>
              </a:ext>
            </a:extLst>
          </p:cNvPr>
          <p:cNvSpPr/>
          <p:nvPr/>
        </p:nvSpPr>
        <p:spPr>
          <a:xfrm>
            <a:off x="1335024" y="2348163"/>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Average Casualties by Property Damage</a:t>
            </a:r>
          </a:p>
        </p:txBody>
      </p:sp>
      <p:sp>
        <p:nvSpPr>
          <p:cNvPr id="7" name="Text 3">
            <a:extLst>
              <a:ext uri="{FF2B5EF4-FFF2-40B4-BE49-F238E27FC236}">
                <a16:creationId xmlns:a16="http://schemas.microsoft.com/office/drawing/2014/main" id="{DEE201D9-152E-F9EF-05DF-4299EFBEE74A}"/>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8EBF8A41-DA26-8B3D-A6AA-566B655E7D61}"/>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1AFA618A-588D-B816-BA52-626E0C1608B2}"/>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08746001-5346-59C4-74A3-5EAA85285142}"/>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D594D2A1-392B-F2FC-C40F-7AEF81701384}"/>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2D887328-8F92-E2A4-7296-53F16BCE8515}"/>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F730AA2B-E02A-4444-3DD5-4D586D4A34F7}"/>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E0F73B98-FB5F-AD18-50BA-9F5AE19A187B}"/>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6B0A9CA2-DC60-6C80-5FF0-85676D16EAA0}"/>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9E4F361C-EF94-78C3-9D8C-ABB56F5C9BE1}"/>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3BED883C-BDBD-40D8-C896-1EB517D4871A}"/>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C08D30F6-B5A3-8742-7445-2F5D39CF1E03}"/>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BFE817D3-D41D-2902-C8F4-F7B49F5384CD}"/>
              </a:ext>
            </a:extLst>
          </p:cNvPr>
          <p:cNvPicPr>
            <a:picLocks noChangeAspect="1"/>
          </p:cNvPicPr>
          <p:nvPr/>
        </p:nvPicPr>
        <p:blipFill>
          <a:blip r:embed="rId6"/>
          <a:srcRect/>
          <a:stretch/>
        </p:blipFill>
        <p:spPr>
          <a:xfrm>
            <a:off x="6854695" y="2898922"/>
            <a:ext cx="5694143" cy="4238974"/>
          </a:xfrm>
          <a:prstGeom prst="rect">
            <a:avLst/>
          </a:prstGeom>
        </p:spPr>
      </p:pic>
      <p:sp>
        <p:nvSpPr>
          <p:cNvPr id="26" name="TextBox 25">
            <a:extLst>
              <a:ext uri="{FF2B5EF4-FFF2-40B4-BE49-F238E27FC236}">
                <a16:creationId xmlns:a16="http://schemas.microsoft.com/office/drawing/2014/main" id="{4A63269C-1A9B-84E5-EF53-919174CEF168}"/>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23196DCE-0BF3-A7FB-81B1-7BB2E05212C3}"/>
              </a:ext>
            </a:extLst>
          </p:cNvPr>
          <p:cNvSpPr txBox="1"/>
          <p:nvPr/>
        </p:nvSpPr>
        <p:spPr>
          <a:xfrm>
            <a:off x="1335024" y="4032618"/>
            <a:ext cx="3248127" cy="1595950"/>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Attacks with Property Damage Cause More Casualties on Average</a:t>
            </a:r>
          </a:p>
          <a:p>
            <a:pPr marL="285750" indent="-285750">
              <a:lnSpc>
                <a:spcPts val="2970"/>
              </a:lnSpc>
              <a:buFont typeface="Arial" panose="020B0604020202020204" pitchFamily="34" charset="0"/>
              <a:buChar char="•"/>
            </a:pPr>
            <a:endParaRPr lang="en-US" dirty="0"/>
          </a:p>
        </p:txBody>
      </p:sp>
    </p:spTree>
    <p:extLst>
      <p:ext uri="{BB962C8B-B14F-4D97-AF65-F5344CB8AC3E}">
        <p14:creationId xmlns:p14="http://schemas.microsoft.com/office/powerpoint/2010/main" val="1538634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1162E-613A-5EFB-2022-2BCEC2B364E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984F093-DDCC-1EFA-35BF-7191EA1E38BB}"/>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6CF380BC-AAD0-1C29-E148-18454E5503CD}"/>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3AB274A8-E7EC-3170-B0DA-463F59E33357}"/>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C32BCAEC-BBF3-FE7A-98E4-207FB5C04F9E}"/>
              </a:ext>
            </a:extLst>
          </p:cNvPr>
          <p:cNvSpPr/>
          <p:nvPr/>
        </p:nvSpPr>
        <p:spPr>
          <a:xfrm>
            <a:off x="1074420" y="2002536"/>
            <a:ext cx="12481560" cy="374904"/>
          </a:xfrm>
          <a:prstGeom prst="rect">
            <a:avLst/>
          </a:prstGeom>
          <a:noFill/>
          <a:ln/>
        </p:spPr>
        <p:txBody>
          <a:bodyPr wrap="none" lIns="0" tIns="0" rIns="0" bIns="0" rtlCol="0" anchor="ctr"/>
          <a:lstStyle/>
          <a:p>
            <a:r>
              <a:rPr lang="en-IN" sz="2320" dirty="0"/>
              <a:t>Bivariate Analysis</a:t>
            </a:r>
          </a:p>
        </p:txBody>
      </p:sp>
      <p:sp>
        <p:nvSpPr>
          <p:cNvPr id="6" name="Text 2">
            <a:extLst>
              <a:ext uri="{FF2B5EF4-FFF2-40B4-BE49-F238E27FC236}">
                <a16:creationId xmlns:a16="http://schemas.microsoft.com/office/drawing/2014/main" id="{EFFCE802-3976-F431-374F-B44EEA7B2A56}"/>
              </a:ext>
            </a:extLst>
          </p:cNvPr>
          <p:cNvSpPr/>
          <p:nvPr/>
        </p:nvSpPr>
        <p:spPr>
          <a:xfrm>
            <a:off x="1335024" y="2348163"/>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Plotting the trend over the years for Killed.</a:t>
            </a:r>
          </a:p>
        </p:txBody>
      </p:sp>
      <p:sp>
        <p:nvSpPr>
          <p:cNvPr id="7" name="Text 3">
            <a:extLst>
              <a:ext uri="{FF2B5EF4-FFF2-40B4-BE49-F238E27FC236}">
                <a16:creationId xmlns:a16="http://schemas.microsoft.com/office/drawing/2014/main" id="{4034185C-B8AA-63B4-B1C0-2551784748C2}"/>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FDB70E74-7473-D152-61A7-1F377FFBB08E}"/>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F2595E92-E29D-B01D-4518-CCB91099F791}"/>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45E27702-3E57-A553-E0A3-FF950D915AB8}"/>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412B45BB-8056-CF78-3FEF-E505E5C07439}"/>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39B19D4B-3D3D-0490-0659-966270844477}"/>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949640A1-33BF-73E6-AF82-3387AA2C8915}"/>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F57728A3-742E-C216-5558-AA0F981B9FAD}"/>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5059F576-7857-95D9-5ED4-56B61CD48864}"/>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FB71AC22-F678-216C-B269-5180A6EBD709}"/>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0ADA6857-87D1-4444-B5C7-F1D431C1096A}"/>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2A1A8EF3-2711-7DA7-538D-D5C59DA47EBE}"/>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51DA6DC3-C838-AF16-67A9-58010927E370}"/>
              </a:ext>
            </a:extLst>
          </p:cNvPr>
          <p:cNvPicPr>
            <a:picLocks noChangeAspect="1"/>
          </p:cNvPicPr>
          <p:nvPr/>
        </p:nvPicPr>
        <p:blipFill>
          <a:blip r:embed="rId6"/>
          <a:srcRect/>
          <a:stretch/>
        </p:blipFill>
        <p:spPr>
          <a:xfrm>
            <a:off x="6265632" y="2821575"/>
            <a:ext cx="7563237" cy="3913632"/>
          </a:xfrm>
          <a:prstGeom prst="rect">
            <a:avLst/>
          </a:prstGeom>
        </p:spPr>
      </p:pic>
      <p:sp>
        <p:nvSpPr>
          <p:cNvPr id="26" name="TextBox 25">
            <a:extLst>
              <a:ext uri="{FF2B5EF4-FFF2-40B4-BE49-F238E27FC236}">
                <a16:creationId xmlns:a16="http://schemas.microsoft.com/office/drawing/2014/main" id="{9D42852A-EFE8-602D-3E00-DD8C33993C5D}"/>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63EDA081-990C-3456-B876-383E4E72A103}"/>
              </a:ext>
            </a:extLst>
          </p:cNvPr>
          <p:cNvSpPr txBox="1"/>
          <p:nvPr/>
        </p:nvSpPr>
        <p:spPr>
          <a:xfrm>
            <a:off x="1335024" y="4032618"/>
            <a:ext cx="3248127" cy="2365391"/>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Post-2010 Stabilization (at a Higher Level)</a:t>
            </a:r>
          </a:p>
          <a:p>
            <a:pPr marL="285750" indent="-285750">
              <a:lnSpc>
                <a:spcPts val="2970"/>
              </a:lnSpc>
              <a:buFont typeface="Arial" panose="020B0604020202020204" pitchFamily="34" charset="0"/>
              <a:buChar char="•"/>
            </a:pPr>
            <a:r>
              <a:rPr lang="en-US" dirty="0"/>
              <a:t>Trend shows a </a:t>
            </a:r>
            <a:r>
              <a:rPr lang="en-US" b="1" dirty="0"/>
              <a:t>general increase in the average number of people killed per attack</a:t>
            </a:r>
            <a:r>
              <a:rPr lang="en-US" dirty="0"/>
              <a:t> from 1970 to 2017</a:t>
            </a:r>
          </a:p>
        </p:txBody>
      </p:sp>
    </p:spTree>
    <p:extLst>
      <p:ext uri="{BB962C8B-B14F-4D97-AF65-F5344CB8AC3E}">
        <p14:creationId xmlns:p14="http://schemas.microsoft.com/office/powerpoint/2010/main" val="600731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7573-A1E3-B739-49F3-1858BAD2B46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109C4F1-824B-D7B6-2857-B1A62289008E}"/>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ABBC3E1E-B341-7C40-EFD2-16F63E09FA08}"/>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C8679D20-4F79-E3A0-7309-00085AB0B5AC}"/>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5A07536B-86D0-D4AF-3A8F-3A59A3179F14}"/>
              </a:ext>
            </a:extLst>
          </p:cNvPr>
          <p:cNvSpPr/>
          <p:nvPr/>
        </p:nvSpPr>
        <p:spPr>
          <a:xfrm>
            <a:off x="1074420" y="2002536"/>
            <a:ext cx="12481560" cy="374904"/>
          </a:xfrm>
          <a:prstGeom prst="rect">
            <a:avLst/>
          </a:prstGeom>
          <a:noFill/>
          <a:ln/>
        </p:spPr>
        <p:txBody>
          <a:bodyPr wrap="none" lIns="0" tIns="0" rIns="0" bIns="0" rtlCol="0" anchor="ctr"/>
          <a:lstStyle/>
          <a:p>
            <a:r>
              <a:rPr lang="en-IN" sz="2320" dirty="0"/>
              <a:t>Bivariate Analysis</a:t>
            </a:r>
          </a:p>
        </p:txBody>
      </p:sp>
      <p:sp>
        <p:nvSpPr>
          <p:cNvPr id="6" name="Text 2">
            <a:extLst>
              <a:ext uri="{FF2B5EF4-FFF2-40B4-BE49-F238E27FC236}">
                <a16:creationId xmlns:a16="http://schemas.microsoft.com/office/drawing/2014/main" id="{A3BDDE3B-98FE-020E-3207-FF2348BE4B3E}"/>
              </a:ext>
            </a:extLst>
          </p:cNvPr>
          <p:cNvSpPr/>
          <p:nvPr/>
        </p:nvSpPr>
        <p:spPr>
          <a:xfrm>
            <a:off x="1335024" y="2348163"/>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Plotting the trend over the years for Wounded.</a:t>
            </a:r>
          </a:p>
        </p:txBody>
      </p:sp>
      <p:sp>
        <p:nvSpPr>
          <p:cNvPr id="7" name="Text 3">
            <a:extLst>
              <a:ext uri="{FF2B5EF4-FFF2-40B4-BE49-F238E27FC236}">
                <a16:creationId xmlns:a16="http://schemas.microsoft.com/office/drawing/2014/main" id="{29D96310-E4D6-80DF-1D40-977FFD7C9311}"/>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50E8AB8C-8C6C-2F9B-08CE-358EEB5A7FBE}"/>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EDB2FEDC-1B3D-9765-4F1D-AB71F95D0FE6}"/>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E0ED8FFE-835C-21E0-6E2C-E4D466BEA694}"/>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B7B91071-411D-B2C0-D432-6A1530D54780}"/>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BACFBFFA-D0B2-BCF3-5EE3-F41A90111940}"/>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0F00DC5C-DE4B-93B4-B6EB-06CD86182094}"/>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E7B67F16-FD7D-A601-8DC8-46C62625F25F}"/>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60DA3829-3830-AC45-21BC-F5B72E39355E}"/>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720C83D7-CB22-5DDE-0376-E85F40E13AC5}"/>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1388B14A-E3DB-FDF9-0EA6-C01B6829A47C}"/>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A7A9F20A-5FD5-8A0B-270D-17B531447CC0}"/>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4B8675D6-CF04-B813-CEA3-B7B28011C4DA}"/>
              </a:ext>
            </a:extLst>
          </p:cNvPr>
          <p:cNvPicPr>
            <a:picLocks noChangeAspect="1"/>
          </p:cNvPicPr>
          <p:nvPr/>
        </p:nvPicPr>
        <p:blipFill>
          <a:blip r:embed="rId6"/>
          <a:srcRect/>
          <a:stretch/>
        </p:blipFill>
        <p:spPr>
          <a:xfrm>
            <a:off x="6345046" y="2856746"/>
            <a:ext cx="7404410" cy="3734387"/>
          </a:xfrm>
          <a:prstGeom prst="rect">
            <a:avLst/>
          </a:prstGeom>
        </p:spPr>
      </p:pic>
      <p:sp>
        <p:nvSpPr>
          <p:cNvPr id="26" name="TextBox 25">
            <a:extLst>
              <a:ext uri="{FF2B5EF4-FFF2-40B4-BE49-F238E27FC236}">
                <a16:creationId xmlns:a16="http://schemas.microsoft.com/office/drawing/2014/main" id="{5689D6F8-BBD1-D4AE-A687-150700416C2E}"/>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C689F30C-7028-5071-A75A-90D974685434}"/>
              </a:ext>
            </a:extLst>
          </p:cNvPr>
          <p:cNvSpPr txBox="1"/>
          <p:nvPr/>
        </p:nvSpPr>
        <p:spPr>
          <a:xfrm>
            <a:off x="1335024" y="4032618"/>
            <a:ext cx="3248127" cy="3134833"/>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Low Average Injuries in Earlier Decades.</a:t>
            </a:r>
          </a:p>
          <a:p>
            <a:pPr marL="285750" indent="-285750">
              <a:lnSpc>
                <a:spcPts val="2970"/>
              </a:lnSpc>
              <a:buFont typeface="Arial" panose="020B0604020202020204" pitchFamily="34" charset="0"/>
              <a:buChar char="•"/>
            </a:pPr>
            <a:r>
              <a:rPr lang="en-US" dirty="0"/>
              <a:t>Significant Spikes in the Late 1990s and Early 2000s.</a:t>
            </a:r>
          </a:p>
          <a:p>
            <a:pPr marL="285750" indent="-285750">
              <a:lnSpc>
                <a:spcPts val="2970"/>
              </a:lnSpc>
              <a:buFont typeface="Arial" panose="020B0604020202020204" pitchFamily="34" charset="0"/>
              <a:buChar char="•"/>
            </a:pPr>
            <a:r>
              <a:rPr lang="en-IN" dirty="0"/>
              <a:t>Higher Volatility than Fatalities - </a:t>
            </a:r>
            <a:r>
              <a:rPr lang="en-US" dirty="0"/>
              <a:t>shows </a:t>
            </a:r>
            <a:r>
              <a:rPr lang="en-US" b="1" dirty="0"/>
              <a:t>even greater volatility and more extreme spikes</a:t>
            </a:r>
            <a:r>
              <a:rPr lang="en-US" dirty="0"/>
              <a:t>.</a:t>
            </a:r>
          </a:p>
        </p:txBody>
      </p:sp>
    </p:spTree>
    <p:extLst>
      <p:ext uri="{BB962C8B-B14F-4D97-AF65-F5344CB8AC3E}">
        <p14:creationId xmlns:p14="http://schemas.microsoft.com/office/powerpoint/2010/main" val="2607782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48BCA-91AE-076E-E3AE-7DF3F87BAFC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A87B52B-2E15-2D74-39E9-F376807B05E5}"/>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27340926-2589-D8D2-C433-7B566ED81C75}"/>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7546C054-E3E4-3602-1880-B760338CE7BC}"/>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04396B96-192C-3048-DCB7-7B08CE1C6CA1}"/>
              </a:ext>
            </a:extLst>
          </p:cNvPr>
          <p:cNvSpPr/>
          <p:nvPr/>
        </p:nvSpPr>
        <p:spPr>
          <a:xfrm>
            <a:off x="1074420" y="2002536"/>
            <a:ext cx="12481560" cy="374904"/>
          </a:xfrm>
          <a:prstGeom prst="rect">
            <a:avLst/>
          </a:prstGeom>
          <a:noFill/>
          <a:ln/>
        </p:spPr>
        <p:txBody>
          <a:bodyPr wrap="none" lIns="0" tIns="0" rIns="0" bIns="0" rtlCol="0" anchor="ctr"/>
          <a:lstStyle/>
          <a:p>
            <a:r>
              <a:rPr lang="en-IN" sz="2320" dirty="0"/>
              <a:t>Bivariate Analysis</a:t>
            </a:r>
          </a:p>
        </p:txBody>
      </p:sp>
      <p:sp>
        <p:nvSpPr>
          <p:cNvPr id="6" name="Text 2">
            <a:extLst>
              <a:ext uri="{FF2B5EF4-FFF2-40B4-BE49-F238E27FC236}">
                <a16:creationId xmlns:a16="http://schemas.microsoft.com/office/drawing/2014/main" id="{A3E99710-5048-4BC5-E9DD-71136476390B}"/>
              </a:ext>
            </a:extLst>
          </p:cNvPr>
          <p:cNvSpPr/>
          <p:nvPr/>
        </p:nvSpPr>
        <p:spPr>
          <a:xfrm>
            <a:off x="1335024" y="2348163"/>
            <a:ext cx="10607932"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Plotting the trend over the years for Casualties.</a:t>
            </a:r>
          </a:p>
        </p:txBody>
      </p:sp>
      <p:sp>
        <p:nvSpPr>
          <p:cNvPr id="7" name="Text 3">
            <a:extLst>
              <a:ext uri="{FF2B5EF4-FFF2-40B4-BE49-F238E27FC236}">
                <a16:creationId xmlns:a16="http://schemas.microsoft.com/office/drawing/2014/main" id="{40D396D2-24EC-448B-82F6-25E5C0B13872}"/>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FDDD377B-A812-06BB-62C9-E3BB7488ED65}"/>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1F2C13CB-CBD4-2208-41BB-BC5D475BC1D2}"/>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FA8E05C1-43A7-4615-4C4E-E4DB701747DC}"/>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63A0E9B6-0D9A-787C-1588-475502234605}"/>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4A510160-A6C0-C6FC-83CD-91A4CD696F6B}"/>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A7585CCB-8384-D119-A85C-C517BEA5F650}"/>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C9A511CE-652C-9222-43D6-5FF790251ECB}"/>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3FB7B8BC-5114-87C7-9386-B6E617A23477}"/>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835D3CEE-8A88-4D95-2BA7-EF812E033B83}"/>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692090F1-A448-EEB7-689F-EBF03A87D027}"/>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6C07DFA2-63DE-0228-582E-CD28DE960D12}"/>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E2B4BE7B-16B4-3E42-01DD-856F4AF9D95C}"/>
              </a:ext>
            </a:extLst>
          </p:cNvPr>
          <p:cNvPicPr>
            <a:picLocks noChangeAspect="1"/>
          </p:cNvPicPr>
          <p:nvPr/>
        </p:nvPicPr>
        <p:blipFill>
          <a:blip r:embed="rId6"/>
          <a:srcRect/>
          <a:stretch/>
        </p:blipFill>
        <p:spPr>
          <a:xfrm>
            <a:off x="6108158" y="2999232"/>
            <a:ext cx="7187218" cy="3776472"/>
          </a:xfrm>
          <a:prstGeom prst="rect">
            <a:avLst/>
          </a:prstGeom>
        </p:spPr>
      </p:pic>
      <p:sp>
        <p:nvSpPr>
          <p:cNvPr id="26" name="TextBox 25">
            <a:extLst>
              <a:ext uri="{FF2B5EF4-FFF2-40B4-BE49-F238E27FC236}">
                <a16:creationId xmlns:a16="http://schemas.microsoft.com/office/drawing/2014/main" id="{C3D6E708-A337-EED0-8BD0-A68C2A18446C}"/>
              </a:ext>
            </a:extLst>
          </p:cNvPr>
          <p:cNvSpPr txBox="1"/>
          <p:nvPr/>
        </p:nvSpPr>
        <p:spPr>
          <a:xfrm>
            <a:off x="1069847" y="3419856"/>
            <a:ext cx="7404410"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E5911A49-7533-39BB-8B6D-732439D335E9}"/>
              </a:ext>
            </a:extLst>
          </p:cNvPr>
          <p:cNvSpPr txBox="1"/>
          <p:nvPr/>
        </p:nvSpPr>
        <p:spPr>
          <a:xfrm>
            <a:off x="1335024" y="4054920"/>
            <a:ext cx="3928352" cy="2750112"/>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Trend indicates a </a:t>
            </a:r>
            <a:r>
              <a:rPr lang="en-US" b="1" dirty="0"/>
              <a:t>general increase in the average number of casualties per attack</a:t>
            </a:r>
            <a:r>
              <a:rPr lang="en-US" dirty="0"/>
              <a:t> from 1970 to 2017.</a:t>
            </a:r>
          </a:p>
          <a:p>
            <a:pPr marL="285750" indent="-285750">
              <a:lnSpc>
                <a:spcPts val="2970"/>
              </a:lnSpc>
              <a:buFont typeface="Arial" panose="020B0604020202020204" pitchFamily="34" charset="0"/>
              <a:buChar char="•"/>
            </a:pPr>
            <a:r>
              <a:rPr lang="en-IN" dirty="0"/>
              <a:t>Periods of Extreme Volatility -</a:t>
            </a:r>
            <a:r>
              <a:rPr lang="en-US" dirty="0"/>
              <a:t> The graph highlights distinct periods of </a:t>
            </a:r>
            <a:r>
              <a:rPr lang="en-US" b="1" dirty="0"/>
              <a:t>very high average casualties and significant variability</a:t>
            </a:r>
            <a:r>
              <a:rPr lang="en-US" dirty="0"/>
              <a:t> </a:t>
            </a:r>
          </a:p>
        </p:txBody>
      </p:sp>
    </p:spTree>
    <p:extLst>
      <p:ext uri="{BB962C8B-B14F-4D97-AF65-F5344CB8AC3E}">
        <p14:creationId xmlns:p14="http://schemas.microsoft.com/office/powerpoint/2010/main" val="2295918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CBD96-BADA-1753-A329-7E1EF24A3D9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0A76777-E94C-35BD-BD67-BB7664B16EBE}"/>
              </a:ext>
            </a:extLst>
          </p:cNvPr>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a:extLst>
              <a:ext uri="{FF2B5EF4-FFF2-40B4-BE49-F238E27FC236}">
                <a16:creationId xmlns:a16="http://schemas.microsoft.com/office/drawing/2014/main" id="{BFCDECB8-83CE-96B4-9C2C-E11C86CCDD72}"/>
              </a:ext>
            </a:extLst>
          </p:cNvPr>
          <p:cNvPicPr>
            <a:picLocks noChangeAspect="1"/>
          </p:cNvPicPr>
          <p:nvPr/>
        </p:nvPicPr>
        <p:blipFill>
          <a:blip r:embed="rId4"/>
          <a:stretch>
            <a:fillRect/>
          </a:stretch>
        </p:blipFill>
        <p:spPr>
          <a:xfrm>
            <a:off x="0" y="0"/>
            <a:ext cx="14630400" cy="8695944"/>
          </a:xfrm>
          <a:prstGeom prst="rect">
            <a:avLst/>
          </a:prstGeom>
        </p:spPr>
      </p:pic>
      <p:sp>
        <p:nvSpPr>
          <p:cNvPr id="4" name="Text 0">
            <a:extLst>
              <a:ext uri="{FF2B5EF4-FFF2-40B4-BE49-F238E27FC236}">
                <a16:creationId xmlns:a16="http://schemas.microsoft.com/office/drawing/2014/main" id="{B00C8EAA-1DAD-DF4D-C3D2-6F23D0988D17}"/>
              </a:ext>
            </a:extLst>
          </p:cNvPr>
          <p:cNvSpPr/>
          <p:nvPr/>
        </p:nvSpPr>
        <p:spPr>
          <a:xfrm>
            <a:off x="832104" y="649224"/>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Exploratory Data Analysis (EDA) - Key Insights</a:t>
            </a:r>
            <a:endParaRPr lang="en-US" sz="4640" dirty="0"/>
          </a:p>
        </p:txBody>
      </p:sp>
      <p:sp>
        <p:nvSpPr>
          <p:cNvPr id="5" name="Text 1">
            <a:extLst>
              <a:ext uri="{FF2B5EF4-FFF2-40B4-BE49-F238E27FC236}">
                <a16:creationId xmlns:a16="http://schemas.microsoft.com/office/drawing/2014/main" id="{3FD6872A-471C-E6AE-F444-A0EBACD6EB30}"/>
              </a:ext>
            </a:extLst>
          </p:cNvPr>
          <p:cNvSpPr/>
          <p:nvPr/>
        </p:nvSpPr>
        <p:spPr>
          <a:xfrm>
            <a:off x="1074420" y="2002536"/>
            <a:ext cx="12481560" cy="374904"/>
          </a:xfrm>
          <a:prstGeom prst="rect">
            <a:avLst/>
          </a:prstGeom>
          <a:noFill/>
          <a:ln/>
        </p:spPr>
        <p:txBody>
          <a:bodyPr wrap="none" lIns="0" tIns="0" rIns="0" bIns="0" rtlCol="0" anchor="ctr"/>
          <a:lstStyle/>
          <a:p>
            <a:r>
              <a:rPr lang="en-IN" sz="2320" dirty="0"/>
              <a:t>Bivariate Analysis</a:t>
            </a:r>
          </a:p>
        </p:txBody>
      </p:sp>
      <p:sp>
        <p:nvSpPr>
          <p:cNvPr id="6" name="Text 2">
            <a:extLst>
              <a:ext uri="{FF2B5EF4-FFF2-40B4-BE49-F238E27FC236}">
                <a16:creationId xmlns:a16="http://schemas.microsoft.com/office/drawing/2014/main" id="{7413BFCB-F5DC-E5E3-0985-DB4273E3F8DA}"/>
              </a:ext>
            </a:extLst>
          </p:cNvPr>
          <p:cNvSpPr/>
          <p:nvPr/>
        </p:nvSpPr>
        <p:spPr>
          <a:xfrm>
            <a:off x="951198" y="2377440"/>
            <a:ext cx="4189514" cy="658094"/>
          </a:xfrm>
          <a:prstGeom prst="rect">
            <a:avLst/>
          </a:prstGeom>
          <a:noFill/>
          <a:ln/>
        </p:spPr>
        <p:txBody>
          <a:bodyPr wrap="none" lIns="0" tIns="0" rIns="0" bIns="0" rtlCol="0" anchor="ctr"/>
          <a:lstStyle/>
          <a:p>
            <a:pPr marL="285750" indent="-285750">
              <a:buFont typeface="Arial" panose="020B0604020202020204" pitchFamily="34" charset="0"/>
              <a:buChar char="•"/>
            </a:pPr>
            <a:r>
              <a:rPr lang="en-US" dirty="0"/>
              <a:t>Grouping by region and calculating mean</a:t>
            </a:r>
          </a:p>
          <a:p>
            <a:r>
              <a:rPr lang="en-US" dirty="0"/>
              <a:t>      of Casualties, Killed, and Wounded</a:t>
            </a:r>
          </a:p>
        </p:txBody>
      </p:sp>
      <p:sp>
        <p:nvSpPr>
          <p:cNvPr id="7" name="Text 3">
            <a:extLst>
              <a:ext uri="{FF2B5EF4-FFF2-40B4-BE49-F238E27FC236}">
                <a16:creationId xmlns:a16="http://schemas.microsoft.com/office/drawing/2014/main" id="{8C8E4E93-2087-8474-3905-045A3A15CDFF}"/>
              </a:ext>
            </a:extLst>
          </p:cNvPr>
          <p:cNvSpPr/>
          <p:nvPr/>
        </p:nvSpPr>
        <p:spPr>
          <a:xfrm>
            <a:off x="1078992" y="3557016"/>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4">
            <a:extLst>
              <a:ext uri="{FF2B5EF4-FFF2-40B4-BE49-F238E27FC236}">
                <a16:creationId xmlns:a16="http://schemas.microsoft.com/office/drawing/2014/main" id="{8D5D7778-564E-FECA-F3E9-BD2B92D398DA}"/>
              </a:ext>
            </a:extLst>
          </p:cNvPr>
          <p:cNvSpPr/>
          <p:nvPr/>
        </p:nvSpPr>
        <p:spPr>
          <a:xfrm>
            <a:off x="1078992" y="407822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9" name="Text 5">
            <a:extLst>
              <a:ext uri="{FF2B5EF4-FFF2-40B4-BE49-F238E27FC236}">
                <a16:creationId xmlns:a16="http://schemas.microsoft.com/office/drawing/2014/main" id="{EA8DC24E-51A0-3078-974D-EFD4C627E08D}"/>
              </a:ext>
            </a:extLst>
          </p:cNvPr>
          <p:cNvSpPr/>
          <p:nvPr/>
        </p:nvSpPr>
        <p:spPr>
          <a:xfrm>
            <a:off x="1078992" y="471830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6">
            <a:extLst>
              <a:ext uri="{FF2B5EF4-FFF2-40B4-BE49-F238E27FC236}">
                <a16:creationId xmlns:a16="http://schemas.microsoft.com/office/drawing/2014/main" id="{A87B9E4D-248A-9F6A-524B-8B7E869590B9}"/>
              </a:ext>
            </a:extLst>
          </p:cNvPr>
          <p:cNvSpPr/>
          <p:nvPr/>
        </p:nvSpPr>
        <p:spPr>
          <a:xfrm>
            <a:off x="1078992" y="5230368"/>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1" name="Text 7">
            <a:extLst>
              <a:ext uri="{FF2B5EF4-FFF2-40B4-BE49-F238E27FC236}">
                <a16:creationId xmlns:a16="http://schemas.microsoft.com/office/drawing/2014/main" id="{137D2A2D-B460-F56A-9D67-ACFB70104F85}"/>
              </a:ext>
            </a:extLst>
          </p:cNvPr>
          <p:cNvSpPr/>
          <p:nvPr/>
        </p:nvSpPr>
        <p:spPr>
          <a:xfrm>
            <a:off x="1078992" y="5742432"/>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2" name="Text 8">
            <a:extLst>
              <a:ext uri="{FF2B5EF4-FFF2-40B4-BE49-F238E27FC236}">
                <a16:creationId xmlns:a16="http://schemas.microsoft.com/office/drawing/2014/main" id="{74A9DB1F-6CFD-2FC2-2C5A-31BA1326CCAD}"/>
              </a:ext>
            </a:extLst>
          </p:cNvPr>
          <p:cNvSpPr/>
          <p:nvPr/>
        </p:nvSpPr>
        <p:spPr>
          <a:xfrm>
            <a:off x="1078992" y="6263640"/>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3" name="Text 9">
            <a:extLst>
              <a:ext uri="{FF2B5EF4-FFF2-40B4-BE49-F238E27FC236}">
                <a16:creationId xmlns:a16="http://schemas.microsoft.com/office/drawing/2014/main" id="{5F6B7E0C-87B5-A07D-C66D-E464B7464785}"/>
              </a:ext>
            </a:extLst>
          </p:cNvPr>
          <p:cNvSpPr/>
          <p:nvPr/>
        </p:nvSpPr>
        <p:spPr>
          <a:xfrm>
            <a:off x="1078992" y="691286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4" name="Text 10">
            <a:extLst>
              <a:ext uri="{FF2B5EF4-FFF2-40B4-BE49-F238E27FC236}">
                <a16:creationId xmlns:a16="http://schemas.microsoft.com/office/drawing/2014/main" id="{006CED07-51DA-763F-AB53-E99792308358}"/>
              </a:ext>
            </a:extLst>
          </p:cNvPr>
          <p:cNvSpPr/>
          <p:nvPr/>
        </p:nvSpPr>
        <p:spPr>
          <a:xfrm>
            <a:off x="1078992" y="74157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5" name="Text 11">
            <a:extLst>
              <a:ext uri="{FF2B5EF4-FFF2-40B4-BE49-F238E27FC236}">
                <a16:creationId xmlns:a16="http://schemas.microsoft.com/office/drawing/2014/main" id="{5CBEAC21-FD4F-132C-0932-4E4889EF5937}"/>
              </a:ext>
            </a:extLst>
          </p:cNvPr>
          <p:cNvSpPr/>
          <p:nvPr/>
        </p:nvSpPr>
        <p:spPr>
          <a:xfrm>
            <a:off x="1078992" y="7936992"/>
            <a:ext cx="12481560"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12">
            <a:extLst>
              <a:ext uri="{FF2B5EF4-FFF2-40B4-BE49-F238E27FC236}">
                <a16:creationId xmlns:a16="http://schemas.microsoft.com/office/drawing/2014/main" id="{C3E77FF3-262B-B0EC-7E07-DF8DC3AD9AE3}"/>
              </a:ext>
            </a:extLst>
          </p:cNvPr>
          <p:cNvSpPr/>
          <p:nvPr/>
        </p:nvSpPr>
        <p:spPr>
          <a:xfrm>
            <a:off x="1078992" y="896112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13">
            <a:extLst>
              <a:ext uri="{FF2B5EF4-FFF2-40B4-BE49-F238E27FC236}">
                <a16:creationId xmlns:a16="http://schemas.microsoft.com/office/drawing/2014/main" id="{D240EB2C-D176-3B52-6295-45D11C3C6AF9}"/>
              </a:ext>
            </a:extLst>
          </p:cNvPr>
          <p:cNvSpPr/>
          <p:nvPr/>
        </p:nvSpPr>
        <p:spPr>
          <a:xfrm>
            <a:off x="1078992" y="9473184"/>
            <a:ext cx="12481560"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18" name="Image 3">
            <a:extLst>
              <a:ext uri="{FF2B5EF4-FFF2-40B4-BE49-F238E27FC236}">
                <a16:creationId xmlns:a16="http://schemas.microsoft.com/office/drawing/2014/main" id="{503E4A38-2D55-45A3-1246-2144084DD8C5}"/>
              </a:ext>
            </a:extLst>
          </p:cNvPr>
          <p:cNvPicPr>
            <a:picLocks noChangeAspect="1"/>
          </p:cNvPicPr>
          <p:nvPr/>
        </p:nvPicPr>
        <p:blipFill>
          <a:blip r:embed="rId5"/>
          <a:srcRect/>
          <a:stretch/>
        </p:blipFill>
        <p:spPr>
          <a:xfrm>
            <a:off x="29055" y="45721"/>
            <a:ext cx="1141377" cy="740663"/>
          </a:xfrm>
          <a:prstGeom prst="rect">
            <a:avLst/>
          </a:prstGeom>
        </p:spPr>
      </p:pic>
      <p:pic>
        <p:nvPicPr>
          <p:cNvPr id="24" name="Picture 23">
            <a:extLst>
              <a:ext uri="{FF2B5EF4-FFF2-40B4-BE49-F238E27FC236}">
                <a16:creationId xmlns:a16="http://schemas.microsoft.com/office/drawing/2014/main" id="{AB57FF76-8C0C-D5B0-9AAA-F07E20B55DF6}"/>
              </a:ext>
            </a:extLst>
          </p:cNvPr>
          <p:cNvPicPr>
            <a:picLocks noChangeAspect="1"/>
          </p:cNvPicPr>
          <p:nvPr/>
        </p:nvPicPr>
        <p:blipFill>
          <a:blip r:embed="rId6"/>
          <a:srcRect/>
          <a:stretch/>
        </p:blipFill>
        <p:spPr>
          <a:xfrm>
            <a:off x="1170432" y="4037244"/>
            <a:ext cx="11879170" cy="3511184"/>
          </a:xfrm>
          <a:prstGeom prst="rect">
            <a:avLst/>
          </a:prstGeom>
        </p:spPr>
      </p:pic>
      <p:sp>
        <p:nvSpPr>
          <p:cNvPr id="26" name="TextBox 25">
            <a:extLst>
              <a:ext uri="{FF2B5EF4-FFF2-40B4-BE49-F238E27FC236}">
                <a16:creationId xmlns:a16="http://schemas.microsoft.com/office/drawing/2014/main" id="{FC3516BF-AACD-DC81-DB08-8640800F0E58}"/>
              </a:ext>
            </a:extLst>
          </p:cNvPr>
          <p:cNvSpPr txBox="1"/>
          <p:nvPr/>
        </p:nvSpPr>
        <p:spPr>
          <a:xfrm>
            <a:off x="6331550" y="2002536"/>
            <a:ext cx="1985587" cy="449803"/>
          </a:xfrm>
          <a:prstGeom prst="rect">
            <a:avLst/>
          </a:prstGeom>
          <a:noFill/>
        </p:spPr>
        <p:txBody>
          <a:bodyPr wrap="square">
            <a:spAutoFit/>
          </a:bodyP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Key Insights: </a:t>
            </a:r>
            <a:endParaRPr lang="en-US" sz="2320" dirty="0"/>
          </a:p>
        </p:txBody>
      </p:sp>
      <p:sp>
        <p:nvSpPr>
          <p:cNvPr id="28" name="TextBox 27">
            <a:extLst>
              <a:ext uri="{FF2B5EF4-FFF2-40B4-BE49-F238E27FC236}">
                <a16:creationId xmlns:a16="http://schemas.microsoft.com/office/drawing/2014/main" id="{F4AD33C8-CE93-0482-E412-A3E48C3E102F}"/>
              </a:ext>
            </a:extLst>
          </p:cNvPr>
          <p:cNvSpPr txBox="1"/>
          <p:nvPr/>
        </p:nvSpPr>
        <p:spPr>
          <a:xfrm>
            <a:off x="6637428" y="2492655"/>
            <a:ext cx="6587918" cy="1595950"/>
          </a:xfrm>
          <a:prstGeom prst="rect">
            <a:avLst/>
          </a:prstGeom>
          <a:noFill/>
        </p:spPr>
        <p:txBody>
          <a:bodyPr wrap="square">
            <a:spAutoFit/>
          </a:bodyPr>
          <a:lstStyle/>
          <a:p>
            <a:pPr marL="285750" indent="-285750">
              <a:lnSpc>
                <a:spcPts val="2970"/>
              </a:lnSpc>
              <a:buFont typeface="Arial" panose="020B0604020202020204" pitchFamily="34" charset="0"/>
              <a:buChar char="•"/>
            </a:pPr>
            <a:r>
              <a:rPr lang="en-US" dirty="0"/>
              <a:t>Western Europe: Highest Average Casualties and Injuries</a:t>
            </a:r>
          </a:p>
          <a:p>
            <a:pPr marL="285750" indent="-285750">
              <a:lnSpc>
                <a:spcPts val="2970"/>
              </a:lnSpc>
              <a:buFont typeface="Arial" panose="020B0604020202020204" pitchFamily="34" charset="0"/>
              <a:buChar char="•"/>
            </a:pPr>
            <a:r>
              <a:rPr lang="en-US" dirty="0"/>
              <a:t>South Asia and Middle East &amp; North Africa: High Average Fatalities.</a:t>
            </a:r>
          </a:p>
          <a:p>
            <a:pPr marL="285750" indent="-285750">
              <a:lnSpc>
                <a:spcPts val="2970"/>
              </a:lnSpc>
              <a:buFont typeface="Arial" panose="020B0604020202020204" pitchFamily="34" charset="0"/>
              <a:buChar char="•"/>
            </a:pPr>
            <a:endParaRPr lang="en-US" dirty="0"/>
          </a:p>
        </p:txBody>
      </p:sp>
    </p:spTree>
    <p:extLst>
      <p:ext uri="{BB962C8B-B14F-4D97-AF65-F5344CB8AC3E}">
        <p14:creationId xmlns:p14="http://schemas.microsoft.com/office/powerpoint/2010/main" val="1878122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06</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Machine Learning Approach</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9B04E7A6-5216-8531-7FFC-10E36E84E6EA}"/>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984248" y="2121408"/>
            <a:ext cx="685800" cy="1088136"/>
          </a:xfrm>
          <a:prstGeom prst="rect">
            <a:avLst/>
          </a:prstGeom>
        </p:spPr>
      </p:pic>
      <p:pic>
        <p:nvPicPr>
          <p:cNvPr id="4" name="Image 2" descr="preencoded.png"/>
          <p:cNvPicPr>
            <a:picLocks noChangeAspect="1"/>
          </p:cNvPicPr>
          <p:nvPr/>
        </p:nvPicPr>
        <p:blipFill>
          <a:blip r:embed="rId5"/>
          <a:stretch>
            <a:fillRect/>
          </a:stretch>
        </p:blipFill>
        <p:spPr>
          <a:xfrm>
            <a:off x="5111496" y="2121408"/>
            <a:ext cx="1088136" cy="1088136"/>
          </a:xfrm>
          <a:prstGeom prst="rect">
            <a:avLst/>
          </a:prstGeom>
        </p:spPr>
      </p:pic>
      <p:pic>
        <p:nvPicPr>
          <p:cNvPr id="5" name="Image 3" descr="preencoded.png"/>
          <p:cNvPicPr>
            <a:picLocks noChangeAspect="1"/>
          </p:cNvPicPr>
          <p:nvPr/>
        </p:nvPicPr>
        <p:blipFill>
          <a:blip r:embed="rId6"/>
          <a:stretch>
            <a:fillRect/>
          </a:stretch>
        </p:blipFill>
        <p:spPr>
          <a:xfrm>
            <a:off x="8439912" y="2121408"/>
            <a:ext cx="1088136" cy="1088136"/>
          </a:xfrm>
          <a:prstGeom prst="rect">
            <a:avLst/>
          </a:prstGeom>
        </p:spPr>
      </p:pic>
      <p:pic>
        <p:nvPicPr>
          <p:cNvPr id="6" name="Image 4" descr="preencoded.png"/>
          <p:cNvPicPr>
            <a:picLocks noChangeAspect="1"/>
          </p:cNvPicPr>
          <p:nvPr/>
        </p:nvPicPr>
        <p:blipFill>
          <a:blip r:embed="rId7"/>
          <a:stretch>
            <a:fillRect/>
          </a:stretch>
        </p:blipFill>
        <p:spPr>
          <a:xfrm>
            <a:off x="11777472" y="2121408"/>
            <a:ext cx="1088136" cy="1088136"/>
          </a:xfrm>
          <a:prstGeom prst="rect">
            <a:avLst/>
          </a:prstGeom>
        </p:spPr>
      </p:pic>
      <p:sp>
        <p:nvSpPr>
          <p:cNvPr id="7" name="Text 0"/>
          <p:cNvSpPr/>
          <p:nvPr/>
        </p:nvSpPr>
        <p:spPr>
          <a:xfrm>
            <a:off x="832104" y="98755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Machine Learning Approach</a:t>
            </a:r>
            <a:endParaRPr lang="en-US" sz="4640" dirty="0"/>
          </a:p>
        </p:txBody>
      </p:sp>
      <p:sp>
        <p:nvSpPr>
          <p:cNvPr id="8" name="Text 1"/>
          <p:cNvSpPr/>
          <p:nvPr/>
        </p:nvSpPr>
        <p:spPr>
          <a:xfrm>
            <a:off x="960120" y="344728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Regression Goal</a:t>
            </a:r>
            <a:endParaRPr lang="en-US" sz="2320" dirty="0"/>
          </a:p>
        </p:txBody>
      </p:sp>
      <p:sp>
        <p:nvSpPr>
          <p:cNvPr id="9" name="Text 2"/>
          <p:cNvSpPr/>
          <p:nvPr/>
        </p:nvSpPr>
        <p:spPr>
          <a:xfrm>
            <a:off x="960120" y="3959352"/>
            <a:ext cx="2715768" cy="1133856"/>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Predict Total_Casualties (continuous).</a:t>
            </a:r>
          </a:p>
        </p:txBody>
      </p:sp>
      <p:sp>
        <p:nvSpPr>
          <p:cNvPr id="10" name="Text 3"/>
          <p:cNvSpPr/>
          <p:nvPr/>
        </p:nvSpPr>
        <p:spPr>
          <a:xfrm>
            <a:off x="4297680" y="344728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Classification Goal</a:t>
            </a:r>
            <a:endParaRPr lang="en-US" sz="2320" dirty="0"/>
          </a:p>
        </p:txBody>
      </p:sp>
      <p:sp>
        <p:nvSpPr>
          <p:cNvPr id="11" name="Text 4"/>
          <p:cNvSpPr/>
          <p:nvPr/>
        </p:nvSpPr>
        <p:spPr>
          <a:xfrm>
            <a:off x="4297680" y="3959352"/>
            <a:ext cx="2715768" cy="1892808"/>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Predict Severity_Category (categorical: No, Low, Medium, High Casualties).</a:t>
            </a:r>
            <a:endParaRPr lang="en-US" sz="1850" dirty="0"/>
          </a:p>
        </p:txBody>
      </p:sp>
      <p:sp>
        <p:nvSpPr>
          <p:cNvPr id="12" name="Text 5"/>
          <p:cNvSpPr/>
          <p:nvPr/>
        </p:nvSpPr>
        <p:spPr>
          <a:xfrm>
            <a:off x="4297680" y="5989320"/>
            <a:ext cx="2715768" cy="1133856"/>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Explain how categories were defined (bins for casualties).</a:t>
            </a:r>
            <a:endParaRPr lang="en-US" sz="1850" dirty="0"/>
          </a:p>
        </p:txBody>
      </p:sp>
      <p:sp>
        <p:nvSpPr>
          <p:cNvPr id="13" name="Text 6"/>
          <p:cNvSpPr/>
          <p:nvPr/>
        </p:nvSpPr>
        <p:spPr>
          <a:xfrm>
            <a:off x="7626096" y="344728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Features Used</a:t>
            </a:r>
            <a:endParaRPr lang="en-US" sz="2320" dirty="0"/>
          </a:p>
        </p:txBody>
      </p:sp>
      <p:sp>
        <p:nvSpPr>
          <p:cNvPr id="14" name="Text 7"/>
          <p:cNvSpPr/>
          <p:nvPr/>
        </p:nvSpPr>
        <p:spPr>
          <a:xfrm>
            <a:off x="7626096" y="3959352"/>
            <a:ext cx="2715768" cy="1892808"/>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Briefly list the main features selected for ML (Year, Region, Attack Type, Group Name, Weapon Type).</a:t>
            </a:r>
            <a:endParaRPr lang="en-US" sz="1850" dirty="0"/>
          </a:p>
        </p:txBody>
      </p:sp>
      <p:sp>
        <p:nvSpPr>
          <p:cNvPr id="15" name="Text 8"/>
          <p:cNvSpPr/>
          <p:nvPr/>
        </p:nvSpPr>
        <p:spPr>
          <a:xfrm>
            <a:off x="10963656" y="3447288"/>
            <a:ext cx="2715768" cy="740664"/>
          </a:xfrm>
          <a:prstGeom prst="rect">
            <a:avLst/>
          </a:prstGeom>
          <a:noFill/>
          <a:ln/>
        </p:spPr>
        <p:txBody>
          <a:bodyPr wrap="square" lIns="0" tIns="0" rIns="0" bIns="0" rtlCol="0" anchor="ctr"/>
          <a:lstStyle/>
          <a:p>
            <a:pPr marL="0" indent="0" algn="ctr">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Preprocessing for ML</a:t>
            </a:r>
            <a:endParaRPr lang="en-US" sz="2320" dirty="0"/>
          </a:p>
        </p:txBody>
      </p:sp>
      <p:sp>
        <p:nvSpPr>
          <p:cNvPr id="16" name="Text 9"/>
          <p:cNvSpPr/>
          <p:nvPr/>
        </p:nvSpPr>
        <p:spPr>
          <a:xfrm>
            <a:off x="10963656" y="4325112"/>
            <a:ext cx="2715768" cy="1133856"/>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One Hot Encoding </a:t>
            </a:r>
          </a:p>
          <a:p>
            <a:pP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Standard Scaler </a:t>
            </a:r>
            <a:endParaRPr lang="en-US" sz="1850" dirty="0"/>
          </a:p>
        </p:txBody>
      </p:sp>
      <p:pic>
        <p:nvPicPr>
          <p:cNvPr id="17" name="Image 3">
            <a:extLst>
              <a:ext uri="{FF2B5EF4-FFF2-40B4-BE49-F238E27FC236}">
                <a16:creationId xmlns:a16="http://schemas.microsoft.com/office/drawing/2014/main" id="{895AFF28-A79D-63B9-FF86-C25E8A28AF2A}"/>
              </a:ext>
            </a:extLst>
          </p:cNvPr>
          <p:cNvPicPr>
            <a:picLocks noChangeAspect="1"/>
          </p:cNvPicPr>
          <p:nvPr/>
        </p:nvPicPr>
        <p:blipFill>
          <a:blip r:embed="rId8"/>
          <a:srcRect/>
          <a:stretch/>
        </p:blipFill>
        <p:spPr>
          <a:xfrm>
            <a:off x="29055" y="45721"/>
            <a:ext cx="1141377" cy="74066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07</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Regression Model Results</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378F2816-E580-2540-9AC6-818B754E32D0}"/>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54080-B4DD-2B81-5AB5-1BAED0C14D0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7A6BE4E-B6B0-6C18-B667-3D09AB16D73D}"/>
              </a:ext>
            </a:extLst>
          </p:cNvPr>
          <p:cNvPicPr>
            <a:picLocks noChangeAspect="1"/>
          </p:cNvPicPr>
          <p:nvPr/>
        </p:nvPicPr>
        <p:blipFill>
          <a:blip r:embed="rId3"/>
          <a:stretch>
            <a:fillRect/>
          </a:stretch>
        </p:blipFill>
        <p:spPr>
          <a:xfrm>
            <a:off x="0" y="0"/>
            <a:ext cx="14630400" cy="8238744"/>
          </a:xfrm>
          <a:prstGeom prst="rect">
            <a:avLst/>
          </a:prstGeom>
        </p:spPr>
      </p:pic>
      <p:graphicFrame>
        <p:nvGraphicFramePr>
          <p:cNvPr id="17" name="Table 0">
            <a:extLst>
              <a:ext uri="{FF2B5EF4-FFF2-40B4-BE49-F238E27FC236}">
                <a16:creationId xmlns:a16="http://schemas.microsoft.com/office/drawing/2014/main" id="{76FEC825-11B5-BFE1-31A1-03EDA449D581}"/>
              </a:ext>
            </a:extLst>
          </p:cNvPr>
          <p:cNvGraphicFramePr>
            <a:graphicFrameLocks noGrp="1"/>
          </p:cNvGraphicFramePr>
          <p:nvPr>
            <p:extLst>
              <p:ext uri="{D42A27DB-BD31-4B8C-83A1-F6EECF244321}">
                <p14:modId xmlns:p14="http://schemas.microsoft.com/office/powerpoint/2010/main" val="296157100"/>
              </p:ext>
            </p:extLst>
          </p:nvPr>
        </p:nvGraphicFramePr>
        <p:xfrm>
          <a:off x="832104" y="2231136"/>
          <a:ext cx="12947904" cy="4782312"/>
        </p:xfrm>
        <a:graphic>
          <a:graphicData uri="http://schemas.openxmlformats.org/drawingml/2006/table">
            <a:tbl>
              <a:tblPr/>
              <a:tblGrid>
                <a:gridCol w="6473952">
                  <a:extLst>
                    <a:ext uri="{9D8B030D-6E8A-4147-A177-3AD203B41FA5}">
                      <a16:colId xmlns:a16="http://schemas.microsoft.com/office/drawing/2014/main" val="20000"/>
                    </a:ext>
                  </a:extLst>
                </a:gridCol>
                <a:gridCol w="6473952">
                  <a:extLst>
                    <a:ext uri="{9D8B030D-6E8A-4147-A177-3AD203B41FA5}">
                      <a16:colId xmlns:a16="http://schemas.microsoft.com/office/drawing/2014/main" val="20001"/>
                    </a:ext>
                  </a:extLst>
                </a:gridCol>
              </a:tblGrid>
              <a:tr h="941832">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Metric</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Value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MAE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4.94</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MSE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2857.94</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RMSE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53.46</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R2</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0.002 (approx. 0.00)</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 0">
            <a:extLst>
              <a:ext uri="{FF2B5EF4-FFF2-40B4-BE49-F238E27FC236}">
                <a16:creationId xmlns:a16="http://schemas.microsoft.com/office/drawing/2014/main" id="{83371EB6-3623-9F5F-E128-B6DEBF9289A6}"/>
              </a:ext>
            </a:extLst>
          </p:cNvPr>
          <p:cNvSpPr/>
          <p:nvPr/>
        </p:nvSpPr>
        <p:spPr>
          <a:xfrm>
            <a:off x="832104" y="122529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Results Presentation For Linear Regression</a:t>
            </a:r>
            <a:endParaRPr lang="en-US" sz="4640" dirty="0"/>
          </a:p>
        </p:txBody>
      </p:sp>
      <p:pic>
        <p:nvPicPr>
          <p:cNvPr id="3" name="Image 3">
            <a:extLst>
              <a:ext uri="{FF2B5EF4-FFF2-40B4-BE49-F238E27FC236}">
                <a16:creationId xmlns:a16="http://schemas.microsoft.com/office/drawing/2014/main" id="{2D4B2010-0AEF-10C6-1E4C-8C59C169E213}"/>
              </a:ext>
            </a:extLst>
          </p:cNvPr>
          <p:cNvPicPr>
            <a:picLocks noChangeAspect="1"/>
          </p:cNvPicPr>
          <p:nvPr/>
        </p:nvPicPr>
        <p:blipFill>
          <a:blip r:embed="rId4"/>
          <a:srcRect/>
          <a:stretch/>
        </p:blipFill>
        <p:spPr>
          <a:xfrm>
            <a:off x="29055" y="45721"/>
            <a:ext cx="1141377" cy="740663"/>
          </a:xfrm>
          <a:prstGeom prst="rect">
            <a:avLst/>
          </a:prstGeom>
        </p:spPr>
      </p:pic>
    </p:spTree>
    <p:extLst>
      <p:ext uri="{BB962C8B-B14F-4D97-AF65-F5344CB8AC3E}">
        <p14:creationId xmlns:p14="http://schemas.microsoft.com/office/powerpoint/2010/main" val="358688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2295144"/>
            <a:ext cx="475488" cy="475488"/>
          </a:xfrm>
          <a:prstGeom prst="rect">
            <a:avLst/>
          </a:prstGeom>
        </p:spPr>
      </p:pic>
      <p:pic>
        <p:nvPicPr>
          <p:cNvPr id="5" name="Image 3" descr="preencoded.png"/>
          <p:cNvPicPr>
            <a:picLocks noChangeAspect="1"/>
          </p:cNvPicPr>
          <p:nvPr/>
        </p:nvPicPr>
        <p:blipFill>
          <a:blip r:embed="rId5"/>
          <a:stretch>
            <a:fillRect/>
          </a:stretch>
        </p:blipFill>
        <p:spPr>
          <a:xfrm>
            <a:off x="841248" y="4151376"/>
            <a:ext cx="475488" cy="475488"/>
          </a:xfrm>
          <a:prstGeom prst="rect">
            <a:avLst/>
          </a:prstGeom>
        </p:spPr>
      </p:pic>
      <p:pic>
        <p:nvPicPr>
          <p:cNvPr id="6" name="Image 4" descr="preencoded.png"/>
          <p:cNvPicPr>
            <a:picLocks noChangeAspect="1"/>
          </p:cNvPicPr>
          <p:nvPr/>
        </p:nvPicPr>
        <p:blipFill>
          <a:blip r:embed="rId5"/>
          <a:stretch>
            <a:fillRect/>
          </a:stretch>
        </p:blipFill>
        <p:spPr>
          <a:xfrm>
            <a:off x="841248" y="5623560"/>
            <a:ext cx="475488" cy="475488"/>
          </a:xfrm>
          <a:prstGeom prst="rect">
            <a:avLst/>
          </a:prstGeom>
        </p:spPr>
      </p:pic>
      <p:pic>
        <p:nvPicPr>
          <p:cNvPr id="7" name="Image 5" descr="preencoded.png"/>
          <p:cNvPicPr>
            <a:picLocks noChangeAspect="1"/>
          </p:cNvPicPr>
          <p:nvPr/>
        </p:nvPicPr>
        <p:blipFill>
          <a:blip r:embed="rId5"/>
          <a:stretch>
            <a:fillRect/>
          </a:stretch>
        </p:blipFill>
        <p:spPr>
          <a:xfrm>
            <a:off x="7479792" y="2295144"/>
            <a:ext cx="475488" cy="475488"/>
          </a:xfrm>
          <a:prstGeom prst="rect">
            <a:avLst/>
          </a:prstGeom>
        </p:spPr>
      </p:pic>
      <p:pic>
        <p:nvPicPr>
          <p:cNvPr id="8" name="Image 6" descr="preencoded.png"/>
          <p:cNvPicPr>
            <a:picLocks noChangeAspect="1"/>
          </p:cNvPicPr>
          <p:nvPr/>
        </p:nvPicPr>
        <p:blipFill>
          <a:blip r:embed="rId5"/>
          <a:stretch>
            <a:fillRect/>
          </a:stretch>
        </p:blipFill>
        <p:spPr>
          <a:xfrm>
            <a:off x="7479792" y="4151376"/>
            <a:ext cx="475488" cy="475488"/>
          </a:xfrm>
          <a:prstGeom prst="rect">
            <a:avLst/>
          </a:prstGeom>
        </p:spPr>
      </p:pic>
      <p:pic>
        <p:nvPicPr>
          <p:cNvPr id="9" name="Image 7" descr="preencoded.png"/>
          <p:cNvPicPr>
            <a:picLocks noChangeAspect="1"/>
          </p:cNvPicPr>
          <p:nvPr/>
        </p:nvPicPr>
        <p:blipFill>
          <a:blip r:embed="rId5"/>
          <a:stretch>
            <a:fillRect/>
          </a:stretch>
        </p:blipFill>
        <p:spPr>
          <a:xfrm>
            <a:off x="7479792" y="5623560"/>
            <a:ext cx="475488" cy="475488"/>
          </a:xfrm>
          <a:prstGeom prst="rect">
            <a:avLst/>
          </a:prstGeom>
        </p:spPr>
      </p:pic>
      <p:sp>
        <p:nvSpPr>
          <p:cNvPr id="10" name="Text 0"/>
          <p:cNvSpPr/>
          <p:nvPr/>
        </p:nvSpPr>
        <p:spPr>
          <a:xfrm>
            <a:off x="832104" y="104241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Title Slide</a:t>
            </a:r>
            <a:endParaRPr lang="en-US" sz="4640" dirty="0"/>
          </a:p>
        </p:txBody>
      </p:sp>
      <p:sp>
        <p:nvSpPr>
          <p:cNvPr id="11" name="Text 1"/>
          <p:cNvSpPr/>
          <p:nvPr/>
        </p:nvSpPr>
        <p:spPr>
          <a:xfrm>
            <a:off x="996696" y="231343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2" name="Text 2"/>
          <p:cNvSpPr/>
          <p:nvPr/>
        </p:nvSpPr>
        <p:spPr>
          <a:xfrm>
            <a:off x="1609344" y="2322576"/>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Title</a:t>
            </a:r>
            <a:endParaRPr lang="en-US" sz="2320" dirty="0"/>
          </a:p>
        </p:txBody>
      </p:sp>
      <p:sp>
        <p:nvSpPr>
          <p:cNvPr id="13" name="Text 3"/>
          <p:cNvSpPr/>
          <p:nvPr/>
        </p:nvSpPr>
        <p:spPr>
          <a:xfrm>
            <a:off x="1609344" y="2834640"/>
            <a:ext cx="5550408" cy="758952"/>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"Global Terrorism Analysis &amp; Severity Prediction"</a:t>
            </a:r>
            <a:endParaRPr lang="en-US" sz="1850" dirty="0"/>
          </a:p>
        </p:txBody>
      </p:sp>
      <p:sp>
        <p:nvSpPr>
          <p:cNvPr id="14" name="Text 4"/>
          <p:cNvSpPr/>
          <p:nvPr/>
        </p:nvSpPr>
        <p:spPr>
          <a:xfrm>
            <a:off x="996696" y="416966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5" name="Text 5"/>
          <p:cNvSpPr/>
          <p:nvPr/>
        </p:nvSpPr>
        <p:spPr>
          <a:xfrm>
            <a:off x="1609344" y="4178808"/>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Team Name</a:t>
            </a:r>
            <a:endParaRPr lang="en-US" sz="2320" dirty="0"/>
          </a:p>
        </p:txBody>
      </p:sp>
      <p:sp>
        <p:nvSpPr>
          <p:cNvPr id="16" name="Text 6"/>
          <p:cNvSpPr/>
          <p:nvPr/>
        </p:nvSpPr>
        <p:spPr>
          <a:xfrm>
            <a:off x="1609344" y="4690872"/>
            <a:ext cx="5550408"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NSH Predictors | Data &amp; AI Team</a:t>
            </a:r>
            <a:endParaRPr lang="en-US" sz="1850" dirty="0"/>
          </a:p>
        </p:txBody>
      </p:sp>
      <p:sp>
        <p:nvSpPr>
          <p:cNvPr id="17" name="Text 7"/>
          <p:cNvSpPr/>
          <p:nvPr/>
        </p:nvSpPr>
        <p:spPr>
          <a:xfrm>
            <a:off x="996696" y="56418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5</a:t>
            </a:r>
            <a:endParaRPr lang="en-US" sz="2320" dirty="0"/>
          </a:p>
        </p:txBody>
      </p:sp>
      <p:sp>
        <p:nvSpPr>
          <p:cNvPr id="18" name="Text 8"/>
          <p:cNvSpPr/>
          <p:nvPr/>
        </p:nvSpPr>
        <p:spPr>
          <a:xfrm>
            <a:off x="1609344" y="5660136"/>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Course</a:t>
            </a:r>
            <a:endParaRPr lang="en-US" sz="2320" dirty="0"/>
          </a:p>
        </p:txBody>
      </p:sp>
      <p:sp>
        <p:nvSpPr>
          <p:cNvPr id="19" name="Text 9"/>
          <p:cNvSpPr/>
          <p:nvPr/>
        </p:nvSpPr>
        <p:spPr>
          <a:xfrm>
            <a:off x="1609344" y="6163056"/>
            <a:ext cx="5550408"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Data Science with Python</a:t>
            </a:r>
            <a:endParaRPr lang="en-US" sz="1850" dirty="0"/>
          </a:p>
        </p:txBody>
      </p:sp>
      <p:sp>
        <p:nvSpPr>
          <p:cNvPr id="20" name="Text 10"/>
          <p:cNvSpPr/>
          <p:nvPr/>
        </p:nvSpPr>
        <p:spPr>
          <a:xfrm>
            <a:off x="7635240" y="231343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21" name="Text 11"/>
          <p:cNvSpPr/>
          <p:nvPr/>
        </p:nvSpPr>
        <p:spPr>
          <a:xfrm>
            <a:off x="8247888" y="2322576"/>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Subtitle</a:t>
            </a:r>
            <a:endParaRPr lang="en-US" sz="2320" dirty="0"/>
          </a:p>
        </p:txBody>
      </p:sp>
      <p:sp>
        <p:nvSpPr>
          <p:cNvPr id="22" name="Text 12"/>
          <p:cNvSpPr/>
          <p:nvPr/>
        </p:nvSpPr>
        <p:spPr>
          <a:xfrm>
            <a:off x="7635240" y="416966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4</a:t>
            </a:r>
            <a:endParaRPr lang="en-US" sz="2320" dirty="0"/>
          </a:p>
        </p:txBody>
      </p:sp>
      <p:sp>
        <p:nvSpPr>
          <p:cNvPr id="23" name="Text 13"/>
          <p:cNvSpPr/>
          <p:nvPr/>
        </p:nvSpPr>
        <p:spPr>
          <a:xfrm>
            <a:off x="8247888" y="2834640"/>
            <a:ext cx="5550408" cy="758952"/>
          </a:xfrm>
          <a:prstGeom prst="rect">
            <a:avLst/>
          </a:prstGeom>
          <a:noFill/>
          <a:ln/>
        </p:spPr>
        <p:txBody>
          <a:bodyPr wrap="square" lIns="0" tIns="0" rIns="0" bIns="0" rtlCol="0" anchor="ctr"/>
          <a:lstStyle/>
          <a:p>
            <a:pPr>
              <a:lnSpc>
                <a:spcPts val="2970"/>
              </a:lnSpc>
            </a:pPr>
            <a:r>
              <a:rPr lang="en-US" sz="1850" dirty="0"/>
              <a:t>“</a:t>
            </a:r>
            <a:r>
              <a:rPr lang="en-US" sz="2000" dirty="0"/>
              <a:t>Analyzing the Past, Informing the Future</a:t>
            </a:r>
            <a:r>
              <a:rPr lang="en-US" sz="1850" dirty="0"/>
              <a:t>”</a:t>
            </a:r>
          </a:p>
        </p:txBody>
      </p:sp>
      <p:sp>
        <p:nvSpPr>
          <p:cNvPr id="24" name="Text 14"/>
          <p:cNvSpPr/>
          <p:nvPr/>
        </p:nvSpPr>
        <p:spPr>
          <a:xfrm>
            <a:off x="8247888" y="4178808"/>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Team Members</a:t>
            </a:r>
            <a:endParaRPr lang="en-US" sz="2320" dirty="0"/>
          </a:p>
        </p:txBody>
      </p:sp>
      <p:sp>
        <p:nvSpPr>
          <p:cNvPr id="25" name="Text 15"/>
          <p:cNvSpPr/>
          <p:nvPr/>
        </p:nvSpPr>
        <p:spPr>
          <a:xfrm>
            <a:off x="8247888" y="4690872"/>
            <a:ext cx="5550408"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Navdeep, Sahil, Hariom</a:t>
            </a:r>
            <a:endParaRPr lang="en-US" sz="1850" dirty="0"/>
          </a:p>
        </p:txBody>
      </p:sp>
      <p:sp>
        <p:nvSpPr>
          <p:cNvPr id="26" name="Text 16"/>
          <p:cNvSpPr/>
          <p:nvPr/>
        </p:nvSpPr>
        <p:spPr>
          <a:xfrm>
            <a:off x="7635240" y="56418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6</a:t>
            </a:r>
            <a:endParaRPr lang="en-US" sz="2320" dirty="0"/>
          </a:p>
        </p:txBody>
      </p:sp>
      <p:sp>
        <p:nvSpPr>
          <p:cNvPr id="27" name="Text 17"/>
          <p:cNvSpPr/>
          <p:nvPr/>
        </p:nvSpPr>
        <p:spPr>
          <a:xfrm>
            <a:off x="8247888" y="5660136"/>
            <a:ext cx="5550408" cy="374904"/>
          </a:xfrm>
          <a:prstGeom prst="rect">
            <a:avLst/>
          </a:prstGeom>
          <a:noFill/>
          <a:ln/>
        </p:spPr>
        <p:txBody>
          <a:bodyPr wrap="none" lIns="0" tIns="0" rIns="0" bIns="0" rtlCol="0" anchor="ctr"/>
          <a:lstStyle/>
          <a:p>
            <a:pPr marL="0" indent="0" algn="l">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Institution</a:t>
            </a:r>
            <a:endParaRPr lang="en-US" sz="2320" dirty="0"/>
          </a:p>
        </p:txBody>
      </p:sp>
      <p:sp>
        <p:nvSpPr>
          <p:cNvPr id="28" name="Text 18"/>
          <p:cNvSpPr/>
          <p:nvPr/>
        </p:nvSpPr>
        <p:spPr>
          <a:xfrm>
            <a:off x="8247888" y="6163056"/>
            <a:ext cx="5550408" cy="758952"/>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World College of Technology &amp; Management, Gurgaon</a:t>
            </a:r>
            <a:endParaRPr lang="en-US" sz="1850" dirty="0"/>
          </a:p>
        </p:txBody>
      </p:sp>
      <p:pic>
        <p:nvPicPr>
          <p:cNvPr id="29" name="Image 3">
            <a:extLst>
              <a:ext uri="{FF2B5EF4-FFF2-40B4-BE49-F238E27FC236}">
                <a16:creationId xmlns:a16="http://schemas.microsoft.com/office/drawing/2014/main" id="{B4A944BC-CE99-4AED-F3EC-FFD49B9E8E2A}"/>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17" name="Table 0"/>
          <p:cNvGraphicFramePr>
            <a:graphicFrameLocks noGrp="1"/>
          </p:cNvGraphicFramePr>
          <p:nvPr>
            <p:extLst>
              <p:ext uri="{D42A27DB-BD31-4B8C-83A1-F6EECF244321}">
                <p14:modId xmlns:p14="http://schemas.microsoft.com/office/powerpoint/2010/main" val="1317393049"/>
              </p:ext>
            </p:extLst>
          </p:nvPr>
        </p:nvGraphicFramePr>
        <p:xfrm>
          <a:off x="832104" y="2231136"/>
          <a:ext cx="12947904" cy="4782312"/>
        </p:xfrm>
        <a:graphic>
          <a:graphicData uri="http://schemas.openxmlformats.org/drawingml/2006/table">
            <a:tbl>
              <a:tblPr/>
              <a:tblGrid>
                <a:gridCol w="6473952">
                  <a:extLst>
                    <a:ext uri="{9D8B030D-6E8A-4147-A177-3AD203B41FA5}">
                      <a16:colId xmlns:a16="http://schemas.microsoft.com/office/drawing/2014/main" val="20000"/>
                    </a:ext>
                  </a:extLst>
                </a:gridCol>
                <a:gridCol w="6473952">
                  <a:extLst>
                    <a:ext uri="{9D8B030D-6E8A-4147-A177-3AD203B41FA5}">
                      <a16:colId xmlns:a16="http://schemas.microsoft.com/office/drawing/2014/main" val="20001"/>
                    </a:ext>
                  </a:extLst>
                </a:gridCol>
              </a:tblGrid>
              <a:tr h="941832">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Metric</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Value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MAE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4.74</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MSE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2682.88</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RMSE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51.80</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R2</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0.06</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 0"/>
          <p:cNvSpPr/>
          <p:nvPr/>
        </p:nvSpPr>
        <p:spPr>
          <a:xfrm>
            <a:off x="832104" y="1225296"/>
            <a:ext cx="12984480" cy="740664"/>
          </a:xfrm>
          <a:prstGeom prst="rect">
            <a:avLst/>
          </a:prstGeom>
          <a:noFill/>
          <a:ln/>
        </p:spPr>
        <p:txBody>
          <a:bodyPr wrap="none" lIns="0" tIns="0" rIns="0" bIns="0" rtlCol="0" anchor="ctr"/>
          <a:lstStyle/>
          <a:p>
            <a:pPr>
              <a:lnSpc>
                <a:spcPts val="5800"/>
              </a:lnSpc>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Results Presentation For Random Forest </a:t>
            </a:r>
            <a:r>
              <a:rPr lang="en-US" sz="4640" dirty="0" err="1">
                <a:solidFill>
                  <a:srgbClr val="000000"/>
                </a:solidFill>
                <a:latin typeface="思源黑体-思源黑体-SemiBold" pitchFamily="34" charset="0"/>
                <a:ea typeface="思源黑体-思源黑体-SemiBold" pitchFamily="34" charset="-122"/>
                <a:cs typeface="思源黑体-思源黑体-SemiBold" pitchFamily="34" charset="-120"/>
              </a:rPr>
              <a:t>Regresser</a:t>
            </a: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 </a:t>
            </a:r>
            <a:endParaRPr lang="en-US" sz="4640" dirty="0"/>
          </a:p>
        </p:txBody>
      </p:sp>
      <p:pic>
        <p:nvPicPr>
          <p:cNvPr id="3" name="Image 3">
            <a:extLst>
              <a:ext uri="{FF2B5EF4-FFF2-40B4-BE49-F238E27FC236}">
                <a16:creationId xmlns:a16="http://schemas.microsoft.com/office/drawing/2014/main" id="{931F92C6-82C5-8558-B6D5-6FFD28296549}"/>
              </a:ext>
            </a:extLst>
          </p:cNvPr>
          <p:cNvPicPr>
            <a:picLocks noChangeAspect="1"/>
          </p:cNvPicPr>
          <p:nvPr/>
        </p:nvPicPr>
        <p:blipFill>
          <a:blip r:embed="rId4"/>
          <a:srcRect/>
          <a:stretch/>
        </p:blipFill>
        <p:spPr>
          <a:xfrm>
            <a:off x="29055" y="45721"/>
            <a:ext cx="1141377" cy="74066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2302" y="11151"/>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841248" y="4471416"/>
            <a:ext cx="4142232" cy="1371600"/>
          </a:xfrm>
          <a:prstGeom prst="rect">
            <a:avLst/>
          </a:prstGeom>
        </p:spPr>
      </p:pic>
      <p:pic>
        <p:nvPicPr>
          <p:cNvPr id="5" name="Image 3" descr="preencoded.png"/>
          <p:cNvPicPr>
            <a:picLocks noChangeAspect="1"/>
          </p:cNvPicPr>
          <p:nvPr/>
        </p:nvPicPr>
        <p:blipFill>
          <a:blip r:embed="rId5"/>
          <a:stretch>
            <a:fillRect/>
          </a:stretch>
        </p:blipFill>
        <p:spPr>
          <a:xfrm>
            <a:off x="5248656" y="4471416"/>
            <a:ext cx="4142232" cy="1371600"/>
          </a:xfrm>
          <a:prstGeom prst="rect">
            <a:avLst/>
          </a:prstGeom>
        </p:spPr>
      </p:pic>
      <p:pic>
        <p:nvPicPr>
          <p:cNvPr id="6" name="Image 4" descr="preencoded.png"/>
          <p:cNvPicPr>
            <a:picLocks noChangeAspect="1"/>
          </p:cNvPicPr>
          <p:nvPr/>
        </p:nvPicPr>
        <p:blipFill>
          <a:blip r:embed="rId5"/>
          <a:stretch>
            <a:fillRect/>
          </a:stretch>
        </p:blipFill>
        <p:spPr>
          <a:xfrm>
            <a:off x="9656064" y="4471416"/>
            <a:ext cx="4142232" cy="1371600"/>
          </a:xfrm>
          <a:prstGeom prst="rect">
            <a:avLst/>
          </a:prstGeom>
        </p:spPr>
      </p:pic>
      <p:sp>
        <p:nvSpPr>
          <p:cNvPr id="7"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Interpretation</a:t>
            </a:r>
            <a:endParaRPr lang="en-US" sz="4640" dirty="0"/>
          </a:p>
        </p:txBody>
      </p:sp>
      <p:sp>
        <p:nvSpPr>
          <p:cNvPr id="8" name="Text 1"/>
          <p:cNvSpPr/>
          <p:nvPr/>
        </p:nvSpPr>
        <p:spPr>
          <a:xfrm>
            <a:off x="1078992" y="4590288"/>
            <a:ext cx="3675888" cy="758952"/>
          </a:xfrm>
          <a:prstGeom prst="rect">
            <a:avLst/>
          </a:prstGeom>
          <a:noFill/>
          <a:ln/>
        </p:spPr>
        <p:txBody>
          <a:bodyPr wrap="squar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Acknowledge the low R2 scores</a:t>
            </a:r>
            <a:endParaRPr lang="en-US" sz="1850" dirty="0"/>
          </a:p>
        </p:txBody>
      </p:sp>
      <p:sp>
        <p:nvSpPr>
          <p:cNvPr id="9" name="Text 2"/>
          <p:cNvSpPr/>
          <p:nvPr/>
        </p:nvSpPr>
        <p:spPr>
          <a:xfrm>
            <a:off x="5486400" y="4590288"/>
            <a:ext cx="3675888" cy="1133856"/>
          </a:xfrm>
          <a:prstGeom prst="rect">
            <a:avLst/>
          </a:prstGeom>
          <a:noFill/>
          <a:ln/>
        </p:spPr>
        <p:txBody>
          <a:bodyPr wrap="squar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Explain that low R2 means the model explains only a small percentage of variance.</a:t>
            </a:r>
            <a:endParaRPr lang="en-US" sz="1850" dirty="0"/>
          </a:p>
        </p:txBody>
      </p:sp>
      <p:sp>
        <p:nvSpPr>
          <p:cNvPr id="10" name="Text 3"/>
          <p:cNvSpPr/>
          <p:nvPr/>
        </p:nvSpPr>
        <p:spPr>
          <a:xfrm>
            <a:off x="9893808" y="4590288"/>
            <a:ext cx="3675888" cy="1133856"/>
          </a:xfrm>
          <a:prstGeom prst="rect">
            <a:avLst/>
          </a:prstGeom>
          <a:noFill/>
          <a:ln/>
        </p:spPr>
        <p:txBody>
          <a:bodyPr wrap="squar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Highlight that linear models performed even worse (negative R2).</a:t>
            </a:r>
            <a:endParaRPr lang="en-US" sz="1850" dirty="0"/>
          </a:p>
        </p:txBody>
      </p:sp>
      <p:pic>
        <p:nvPicPr>
          <p:cNvPr id="11" name="Image 3">
            <a:extLst>
              <a:ext uri="{FF2B5EF4-FFF2-40B4-BE49-F238E27FC236}">
                <a16:creationId xmlns:a16="http://schemas.microsoft.com/office/drawing/2014/main" id="{D4A521D0-5E77-9A9E-CE40-31A53DFFE461}"/>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9055"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797296" y="786384"/>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Key Takeaway</a:t>
            </a:r>
            <a:endParaRPr lang="en-US" sz="4640" dirty="0"/>
          </a:p>
        </p:txBody>
      </p:sp>
      <p:sp>
        <p:nvSpPr>
          <p:cNvPr id="5" name="Text 1"/>
          <p:cNvSpPr/>
          <p:nvPr/>
        </p:nvSpPr>
        <p:spPr>
          <a:xfrm>
            <a:off x="6176078" y="1961155"/>
            <a:ext cx="7507224" cy="3964330"/>
          </a:xfrm>
          <a:prstGeom prst="rect">
            <a:avLst/>
          </a:prstGeom>
          <a:noFill/>
          <a:ln/>
        </p:spPr>
        <p:txBody>
          <a:bodyPr wrap="square" lIns="0" tIns="0" rIns="0" bIns="0" rtlCol="0" anchor="ctr"/>
          <a:lstStyle/>
          <a:p>
            <a:pPr marL="342900" indent="-342900">
              <a:buFont typeface="Arial" panose="020B0604020202020204" pitchFamily="34" charset="0"/>
              <a:buChar char="•"/>
            </a:pPr>
            <a:r>
              <a:rPr lang="en-US" sz="2000" dirty="0"/>
              <a:t>The most important thing to remember is that predicting the </a:t>
            </a:r>
            <a:r>
              <a:rPr lang="en-US" sz="2000" i="1" dirty="0"/>
              <a:t>exact number</a:t>
            </a:r>
            <a:r>
              <a:rPr lang="en-US" sz="2000" dirty="0"/>
              <a:t> of people killed or injured in a terrorist attack is </a:t>
            </a:r>
            <a:r>
              <a:rPr lang="en-US" sz="2000" b="1" dirty="0"/>
              <a:t>extremely difficult</a:t>
            </a:r>
            <a:r>
              <a:rPr lang="en-US" sz="2000" dirty="0"/>
              <a:t>.</a:t>
            </a:r>
          </a:p>
          <a:p>
            <a:endParaRPr lang="en-US" sz="2000" dirty="0"/>
          </a:p>
          <a:p>
            <a:pPr marL="342900" indent="-342900">
              <a:buFont typeface="Arial" panose="020B0604020202020204" pitchFamily="34" charset="0"/>
              <a:buChar char="•"/>
            </a:pPr>
            <a:r>
              <a:rPr lang="en-US" sz="2000" dirty="0"/>
              <a:t>Even with all our data and smart computer models, terrorism is just too </a:t>
            </a:r>
            <a:r>
              <a:rPr lang="en-US" sz="2000" b="1" dirty="0"/>
              <a:t>unpredictable</a:t>
            </a:r>
            <a:r>
              <a:rPr lang="en-US" sz="2000" dirty="0"/>
              <a:t>. Many things that happen during an attack are random or depend on human choices in the moment, and we can't put those into our data.</a:t>
            </a:r>
          </a:p>
          <a:p>
            <a:endParaRPr lang="en-US" sz="2000" dirty="0"/>
          </a:p>
          <a:p>
            <a:pPr marL="342900" indent="-342900">
              <a:buFont typeface="Arial" panose="020B0604020202020204" pitchFamily="34" charset="0"/>
              <a:buChar char="•"/>
            </a:pPr>
            <a:r>
              <a:rPr lang="en-US" sz="2000" dirty="0"/>
              <a:t>So, while we can find patterns and get a general idea of risk, getting the </a:t>
            </a:r>
            <a:r>
              <a:rPr lang="en-US" sz="2000" i="1" dirty="0"/>
              <a:t>exact number</a:t>
            </a:r>
            <a:r>
              <a:rPr lang="en-US" sz="2000" dirty="0"/>
              <a:t> right every time is a huge challenge because of how chaotic and complex these events are.</a:t>
            </a:r>
          </a:p>
        </p:txBody>
      </p:sp>
      <p:pic>
        <p:nvPicPr>
          <p:cNvPr id="6" name="Image 3">
            <a:extLst>
              <a:ext uri="{FF2B5EF4-FFF2-40B4-BE49-F238E27FC236}">
                <a16:creationId xmlns:a16="http://schemas.microsoft.com/office/drawing/2014/main" id="{74D5A393-3C6D-B24B-4646-830DC53BDA72}"/>
              </a:ext>
            </a:extLst>
          </p:cNvPr>
          <p:cNvPicPr>
            <a:picLocks noChangeAspect="1"/>
          </p:cNvPicPr>
          <p:nvPr/>
        </p:nvPicPr>
        <p:blipFill>
          <a:blip r:embed="rId5"/>
          <a:srcRect/>
          <a:stretch/>
        </p:blipFill>
        <p:spPr>
          <a:xfrm>
            <a:off x="29055" y="45721"/>
            <a:ext cx="1141377" cy="74066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08</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Classification Model Results</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A218E71F-95A6-E638-C3DF-0C2CED74D10E}"/>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21" name="Table 0"/>
          <p:cNvGraphicFramePr>
            <a:graphicFrameLocks noGrp="1"/>
          </p:cNvGraphicFramePr>
          <p:nvPr>
            <p:extLst>
              <p:ext uri="{D42A27DB-BD31-4B8C-83A1-F6EECF244321}">
                <p14:modId xmlns:p14="http://schemas.microsoft.com/office/powerpoint/2010/main" val="4235486062"/>
              </p:ext>
            </p:extLst>
          </p:nvPr>
        </p:nvGraphicFramePr>
        <p:xfrm>
          <a:off x="832104" y="2231136"/>
          <a:ext cx="12947904" cy="4782312"/>
        </p:xfrm>
        <a:graphic>
          <a:graphicData uri="http://schemas.openxmlformats.org/drawingml/2006/table">
            <a:tbl>
              <a:tblPr/>
              <a:tblGrid>
                <a:gridCol w="6473952">
                  <a:extLst>
                    <a:ext uri="{9D8B030D-6E8A-4147-A177-3AD203B41FA5}">
                      <a16:colId xmlns:a16="http://schemas.microsoft.com/office/drawing/2014/main" val="20000"/>
                    </a:ext>
                  </a:extLst>
                </a:gridCol>
                <a:gridCol w="6473952">
                  <a:extLst>
                    <a:ext uri="{9D8B030D-6E8A-4147-A177-3AD203B41FA5}">
                      <a16:colId xmlns:a16="http://schemas.microsoft.com/office/drawing/2014/main" val="20001"/>
                    </a:ext>
                  </a:extLst>
                </a:gridCol>
              </a:tblGrid>
              <a:tr h="941832">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Metric</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Value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0"/>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Accuracy</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0.63</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1"/>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Precision</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0.62</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2"/>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Recall</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0.63</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3"/>
                  </a:ext>
                </a:extLst>
              </a:tr>
              <a:tr h="960120">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cs typeface="思源黑体-思源黑体-Medium" pitchFamily="34" charset="-120"/>
                        </a:rPr>
                        <a:t>F1-Score</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tc>
                  <a:txBody>
                    <a:bodyPr/>
                    <a:lstStyle/>
                    <a:p>
                      <a:pPr marL="0" indent="0" algn="l">
                        <a:lnSpc>
                          <a:spcPts val="1890"/>
                        </a:lnSpc>
                        <a:buNone/>
                      </a:pPr>
                      <a:r>
                        <a:rPr lang="en-US" sz="1180" dirty="0">
                          <a:solidFill>
                            <a:srgbClr val="000000"/>
                          </a:solidFill>
                          <a:latin typeface="思源黑体-思源黑体-Medium" pitchFamily="34" charset="0"/>
                          <a:ea typeface="思源黑体-思源黑体-Medium" pitchFamily="34" charset="-122"/>
                        </a:rPr>
                        <a:t>0.63</a:t>
                      </a:r>
                      <a:endParaRPr lang="en-US" sz="1200" dirty="0"/>
                    </a:p>
                  </a:txBody>
                  <a:tcPr marL="234950" marR="234950" marT="234950" marB="234950">
                    <a:lnL w="13970" cap="flat" cmpd="sng" algn="ctr">
                      <a:solidFill>
                        <a:srgbClr val="BDC3C7"/>
                      </a:solidFill>
                      <a:prstDash val="solid"/>
                      <a:round/>
                      <a:headEnd type="none" w="med" len="med"/>
                      <a:tailEnd type="none" w="med" len="med"/>
                    </a:lnL>
                    <a:lnR w="13970" cap="flat" cmpd="sng" algn="ctr">
                      <a:solidFill>
                        <a:srgbClr val="BDC3C7"/>
                      </a:solidFill>
                      <a:prstDash val="solid"/>
                      <a:round/>
                      <a:headEnd type="none" w="med" len="med"/>
                      <a:tailEnd type="none" w="med" len="med"/>
                    </a:lnR>
                    <a:lnT w="13970" cap="flat" cmpd="sng" algn="ctr">
                      <a:solidFill>
                        <a:srgbClr val="BDC3C7"/>
                      </a:solidFill>
                      <a:prstDash val="solid"/>
                      <a:round/>
                      <a:headEnd type="none" w="med" len="med"/>
                      <a:tailEnd type="none" w="med" len="med"/>
                    </a:lnT>
                    <a:lnB w="13970" cap="flat" cmpd="sng" algn="ctr">
                      <a:solidFill>
                        <a:srgbClr val="BDC3C7"/>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 0"/>
          <p:cNvSpPr/>
          <p:nvPr/>
        </p:nvSpPr>
        <p:spPr>
          <a:xfrm>
            <a:off x="832104" y="122529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Results Presentation</a:t>
            </a:r>
            <a:endParaRPr lang="en-US" sz="4640" dirty="0"/>
          </a:p>
        </p:txBody>
      </p:sp>
      <p:pic>
        <p:nvPicPr>
          <p:cNvPr id="3" name="Image 3">
            <a:extLst>
              <a:ext uri="{FF2B5EF4-FFF2-40B4-BE49-F238E27FC236}">
                <a16:creationId xmlns:a16="http://schemas.microsoft.com/office/drawing/2014/main" id="{255B1864-24CD-A4FC-AA95-EF87458C7F88}"/>
              </a:ext>
            </a:extLst>
          </p:cNvPr>
          <p:cNvPicPr>
            <a:picLocks noChangeAspect="1"/>
          </p:cNvPicPr>
          <p:nvPr/>
        </p:nvPicPr>
        <p:blipFill>
          <a:blip r:embed="rId4"/>
          <a:srcRect/>
          <a:stretch/>
        </p:blipFill>
        <p:spPr>
          <a:xfrm>
            <a:off x="29055" y="45721"/>
            <a:ext cx="1141377" cy="74066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832104" y="1380744"/>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Classification Report</a:t>
            </a:r>
            <a:endParaRPr lang="en-US" sz="4640" dirty="0"/>
          </a:p>
        </p:txBody>
      </p:sp>
      <p:sp>
        <p:nvSpPr>
          <p:cNvPr id="5" name="Text 1"/>
          <p:cNvSpPr/>
          <p:nvPr/>
        </p:nvSpPr>
        <p:spPr>
          <a:xfrm>
            <a:off x="1078992" y="3090672"/>
            <a:ext cx="7507224" cy="384048"/>
          </a:xfrm>
          <a:prstGeom prst="rect">
            <a:avLst/>
          </a:prstGeom>
          <a:noFill/>
          <a:ln/>
        </p:spPr>
        <p:txBody>
          <a:bodyPr wrap="none" lIns="0" tIns="0" rIns="0" bIns="0" rtlCol="0" anchor="ctr"/>
          <a:lstStyle/>
          <a:p>
            <a:pPr marL="0" indent="0" algn="l">
              <a:lnSpc>
                <a:spcPts val="2970"/>
              </a:lnSpc>
              <a:buNone/>
            </a:pPr>
            <a:endParaRPr lang="en-US" sz="1850" dirty="0"/>
          </a:p>
        </p:txBody>
      </p:sp>
      <p:pic>
        <p:nvPicPr>
          <p:cNvPr id="8" name="Image 3">
            <a:extLst>
              <a:ext uri="{FF2B5EF4-FFF2-40B4-BE49-F238E27FC236}">
                <a16:creationId xmlns:a16="http://schemas.microsoft.com/office/drawing/2014/main" id="{16355470-81B1-24E5-E61D-81D0061C40C8}"/>
              </a:ext>
            </a:extLst>
          </p:cNvPr>
          <p:cNvPicPr>
            <a:picLocks noChangeAspect="1"/>
          </p:cNvPicPr>
          <p:nvPr/>
        </p:nvPicPr>
        <p:blipFill>
          <a:blip r:embed="rId4"/>
          <a:srcRect/>
          <a:stretch/>
        </p:blipFill>
        <p:spPr>
          <a:xfrm>
            <a:off x="29055" y="45721"/>
            <a:ext cx="1141377" cy="740663"/>
          </a:xfrm>
          <a:prstGeom prst="rect">
            <a:avLst/>
          </a:prstGeom>
        </p:spPr>
      </p:pic>
      <p:pic>
        <p:nvPicPr>
          <p:cNvPr id="10" name="Picture 9">
            <a:extLst>
              <a:ext uri="{FF2B5EF4-FFF2-40B4-BE49-F238E27FC236}">
                <a16:creationId xmlns:a16="http://schemas.microsoft.com/office/drawing/2014/main" id="{DEC434E8-5A07-A0EA-9BCC-F85BC18A3539}"/>
              </a:ext>
            </a:extLst>
          </p:cNvPr>
          <p:cNvPicPr>
            <a:picLocks noChangeAspect="1"/>
          </p:cNvPicPr>
          <p:nvPr/>
        </p:nvPicPr>
        <p:blipFill>
          <a:blip r:embed="rId5"/>
          <a:stretch>
            <a:fillRect/>
          </a:stretch>
        </p:blipFill>
        <p:spPr>
          <a:xfrm>
            <a:off x="2060009" y="2535997"/>
            <a:ext cx="10283558" cy="468660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96B2-1034-8B89-096B-66134639557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21A0305-C1FD-79E5-E317-9D0CE266089E}"/>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4460FB5B-BC00-8EA3-87D8-E27ACBB15775}"/>
              </a:ext>
            </a:extLst>
          </p:cNvPr>
          <p:cNvPicPr>
            <a:picLocks noChangeAspect="1"/>
          </p:cNvPicPr>
          <p:nvPr/>
        </p:nvPicPr>
        <p:blipFill>
          <a:blip r:embed="rId4"/>
          <a:stretch>
            <a:fillRect/>
          </a:stretch>
        </p:blipFill>
        <p:spPr>
          <a:xfrm>
            <a:off x="9656064" y="0"/>
            <a:ext cx="4974336" cy="8238744"/>
          </a:xfrm>
          <a:prstGeom prst="rect">
            <a:avLst/>
          </a:prstGeom>
        </p:spPr>
      </p:pic>
      <p:sp>
        <p:nvSpPr>
          <p:cNvPr id="4" name="Text 0">
            <a:extLst>
              <a:ext uri="{FF2B5EF4-FFF2-40B4-BE49-F238E27FC236}">
                <a16:creationId xmlns:a16="http://schemas.microsoft.com/office/drawing/2014/main" id="{C9C24A55-A1F5-70D2-35F4-D967F9A1EC3B}"/>
              </a:ext>
            </a:extLst>
          </p:cNvPr>
          <p:cNvSpPr/>
          <p:nvPr/>
        </p:nvSpPr>
        <p:spPr>
          <a:xfrm>
            <a:off x="832104" y="1956816"/>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Detailed Interpretation</a:t>
            </a:r>
            <a:endParaRPr lang="en-US" sz="4640" dirty="0"/>
          </a:p>
        </p:txBody>
      </p:sp>
      <p:sp>
        <p:nvSpPr>
          <p:cNvPr id="5" name="Text 1">
            <a:extLst>
              <a:ext uri="{FF2B5EF4-FFF2-40B4-BE49-F238E27FC236}">
                <a16:creationId xmlns:a16="http://schemas.microsoft.com/office/drawing/2014/main" id="{E0323632-1D1C-D45B-0D43-FDF0CAB602B4}"/>
              </a:ext>
            </a:extLst>
          </p:cNvPr>
          <p:cNvSpPr/>
          <p:nvPr/>
        </p:nvSpPr>
        <p:spPr>
          <a:xfrm>
            <a:off x="1078992" y="3090672"/>
            <a:ext cx="7507224"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Overall Accuracy (e.g., 0.63 or 63%).</a:t>
            </a:r>
            <a:endParaRPr lang="en-US" sz="1850" dirty="0"/>
          </a:p>
        </p:txBody>
      </p:sp>
      <p:sp>
        <p:nvSpPr>
          <p:cNvPr id="6" name="Text 2">
            <a:extLst>
              <a:ext uri="{FF2B5EF4-FFF2-40B4-BE49-F238E27FC236}">
                <a16:creationId xmlns:a16="http://schemas.microsoft.com/office/drawing/2014/main" id="{A5A6944B-86C8-7C5E-7ADD-749A8149378A}"/>
              </a:ext>
            </a:extLst>
          </p:cNvPr>
          <p:cNvSpPr/>
          <p:nvPr/>
        </p:nvSpPr>
        <p:spPr>
          <a:xfrm>
            <a:off x="1078992" y="3730752"/>
            <a:ext cx="7507224" cy="758952"/>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Discuss performance for 'No Casualties' (likely high precision/recall).</a:t>
            </a:r>
            <a:endParaRPr lang="en-US" sz="1850" dirty="0"/>
          </a:p>
        </p:txBody>
      </p:sp>
      <p:sp>
        <p:nvSpPr>
          <p:cNvPr id="7" name="Text 3">
            <a:extLst>
              <a:ext uri="{FF2B5EF4-FFF2-40B4-BE49-F238E27FC236}">
                <a16:creationId xmlns:a16="http://schemas.microsoft.com/office/drawing/2014/main" id="{1CBE35D5-2048-9E73-7B8B-3DFE1503E053}"/>
              </a:ext>
            </a:extLst>
          </p:cNvPr>
          <p:cNvSpPr/>
          <p:nvPr/>
        </p:nvSpPr>
        <p:spPr>
          <a:xfrm>
            <a:off x="1078992" y="4754880"/>
            <a:ext cx="7507224" cy="1133856"/>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Discuss 'High Casualties' performance (Precision: 0.25, Recall: 0.03, F1-Score: 0.05) – explain the challenge of predicting rare, high-impact events due to class imbalance.</a:t>
            </a:r>
            <a:endParaRPr lang="en-US" sz="1850" dirty="0"/>
          </a:p>
        </p:txBody>
      </p:sp>
      <p:pic>
        <p:nvPicPr>
          <p:cNvPr id="8" name="Image 3">
            <a:extLst>
              <a:ext uri="{FF2B5EF4-FFF2-40B4-BE49-F238E27FC236}">
                <a16:creationId xmlns:a16="http://schemas.microsoft.com/office/drawing/2014/main" id="{3870FCB9-2D3D-1E58-6B6B-7706E697EF44}"/>
              </a:ext>
            </a:extLst>
          </p:cNvPr>
          <p:cNvPicPr>
            <a:picLocks noChangeAspect="1"/>
          </p:cNvPicPr>
          <p:nvPr/>
        </p:nvPicPr>
        <p:blipFill>
          <a:blip r:embed="rId5"/>
          <a:srcRect/>
          <a:stretch/>
        </p:blipFill>
        <p:spPr>
          <a:xfrm>
            <a:off x="29055" y="45721"/>
            <a:ext cx="1141377" cy="740663"/>
          </a:xfrm>
          <a:prstGeom prst="rect">
            <a:avLst/>
          </a:prstGeom>
        </p:spPr>
      </p:pic>
    </p:spTree>
    <p:extLst>
      <p:ext uri="{BB962C8B-B14F-4D97-AF65-F5344CB8AC3E}">
        <p14:creationId xmlns:p14="http://schemas.microsoft.com/office/powerpoint/2010/main" val="3464149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9055"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2788920"/>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Key Takeaway</a:t>
            </a:r>
            <a:endParaRPr lang="en-US" sz="4640" dirty="0"/>
          </a:p>
        </p:txBody>
      </p:sp>
      <p:sp>
        <p:nvSpPr>
          <p:cNvPr id="5" name="Text 1"/>
          <p:cNvSpPr/>
          <p:nvPr/>
        </p:nvSpPr>
        <p:spPr>
          <a:xfrm>
            <a:off x="1078992" y="3922776"/>
            <a:ext cx="7507224" cy="1133856"/>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Classification offers a more practical categorical risk assessment, but accurate prediction of high-severity events remains a significant challenge requiring further focus.</a:t>
            </a:r>
            <a:endParaRPr lang="en-US" sz="1850" dirty="0"/>
          </a:p>
        </p:txBody>
      </p:sp>
      <p:pic>
        <p:nvPicPr>
          <p:cNvPr id="6" name="Image 3">
            <a:extLst>
              <a:ext uri="{FF2B5EF4-FFF2-40B4-BE49-F238E27FC236}">
                <a16:creationId xmlns:a16="http://schemas.microsoft.com/office/drawing/2014/main" id="{D8D29149-0DF3-C73F-9E61-E88F50BDBF03}"/>
              </a:ext>
            </a:extLst>
          </p:cNvPr>
          <p:cNvPicPr>
            <a:picLocks noChangeAspect="1"/>
          </p:cNvPicPr>
          <p:nvPr/>
        </p:nvPicPr>
        <p:blipFill>
          <a:blip r:embed="rId5"/>
          <a:srcRect/>
          <a:stretch/>
        </p:blipFill>
        <p:spPr>
          <a:xfrm>
            <a:off x="29055" y="45721"/>
            <a:ext cx="1141377" cy="74066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09</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Conclusion</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0012DB27-5919-B851-4486-1EE590BE888F}"/>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AA309-4F65-7ED6-D572-1B6427778C8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A0C9843-7D40-9845-02CB-DF39682F3926}"/>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827C6210-5111-C679-D493-B44FBCACBCA1}"/>
              </a:ext>
            </a:extLst>
          </p:cNvPr>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a:extLst>
              <a:ext uri="{FF2B5EF4-FFF2-40B4-BE49-F238E27FC236}">
                <a16:creationId xmlns:a16="http://schemas.microsoft.com/office/drawing/2014/main" id="{D50115A7-1D58-EA8A-F1DB-634F18B66F5E}"/>
              </a:ext>
            </a:extLst>
          </p:cNvPr>
          <p:cNvPicPr>
            <a:picLocks noChangeAspect="1"/>
          </p:cNvPicPr>
          <p:nvPr/>
        </p:nvPicPr>
        <p:blipFill>
          <a:blip r:embed="rId5"/>
          <a:stretch>
            <a:fillRect/>
          </a:stretch>
        </p:blipFill>
        <p:spPr>
          <a:xfrm>
            <a:off x="841248" y="2871216"/>
            <a:ext cx="475488" cy="475488"/>
          </a:xfrm>
          <a:prstGeom prst="rect">
            <a:avLst/>
          </a:prstGeom>
        </p:spPr>
      </p:pic>
      <p:sp>
        <p:nvSpPr>
          <p:cNvPr id="7" name="Text 0">
            <a:extLst>
              <a:ext uri="{FF2B5EF4-FFF2-40B4-BE49-F238E27FC236}">
                <a16:creationId xmlns:a16="http://schemas.microsoft.com/office/drawing/2014/main" id="{2277095A-B8A2-EB06-31D4-E28B35FC1B2D}"/>
              </a:ext>
            </a:extLst>
          </p:cNvPr>
          <p:cNvSpPr/>
          <p:nvPr/>
        </p:nvSpPr>
        <p:spPr>
          <a:xfrm>
            <a:off x="832104" y="1618488"/>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Summary of Key Findings</a:t>
            </a:r>
            <a:endParaRPr lang="en-US" sz="4640" dirty="0"/>
          </a:p>
        </p:txBody>
      </p:sp>
      <p:sp>
        <p:nvSpPr>
          <p:cNvPr id="8" name="Text 1">
            <a:extLst>
              <a:ext uri="{FF2B5EF4-FFF2-40B4-BE49-F238E27FC236}">
                <a16:creationId xmlns:a16="http://schemas.microsoft.com/office/drawing/2014/main" id="{CEF2260B-586F-48BB-748A-93E63C58853E}"/>
              </a:ext>
            </a:extLst>
          </p:cNvPr>
          <p:cNvSpPr/>
          <p:nvPr/>
        </p:nvSpPr>
        <p:spPr>
          <a:xfrm>
            <a:off x="996696" y="288950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9" name="Text 2">
            <a:extLst>
              <a:ext uri="{FF2B5EF4-FFF2-40B4-BE49-F238E27FC236}">
                <a16:creationId xmlns:a16="http://schemas.microsoft.com/office/drawing/2014/main" id="{1BB5E956-A869-4DD2-F161-056196B280CB}"/>
              </a:ext>
            </a:extLst>
          </p:cNvPr>
          <p:cNvSpPr/>
          <p:nvPr/>
        </p:nvSpPr>
        <p:spPr>
          <a:xfrm>
            <a:off x="1609344" y="2898648"/>
            <a:ext cx="7568110" cy="758952"/>
          </a:xfrm>
          <a:prstGeom prst="rect">
            <a:avLst/>
          </a:prstGeom>
          <a:noFill/>
          <a:ln/>
        </p:spPr>
        <p:txBody>
          <a:bodyPr wrap="square" lIns="0" tIns="0" rIns="0" bIns="0" rtlCol="0" anchor="ctr"/>
          <a:lstStyle/>
          <a:p>
            <a:pPr>
              <a:lnSpc>
                <a:spcPts val="2970"/>
              </a:lnSpc>
            </a:pPr>
            <a:endParaRPr lang="en-US" sz="1850" dirty="0"/>
          </a:p>
        </p:txBody>
      </p:sp>
      <p:sp>
        <p:nvSpPr>
          <p:cNvPr id="10" name="Text 3">
            <a:extLst>
              <a:ext uri="{FF2B5EF4-FFF2-40B4-BE49-F238E27FC236}">
                <a16:creationId xmlns:a16="http://schemas.microsoft.com/office/drawing/2014/main" id="{144ECCAB-8D70-8F4D-5D28-57173E9A9B1C}"/>
              </a:ext>
            </a:extLst>
          </p:cNvPr>
          <p:cNvSpPr/>
          <p:nvPr/>
        </p:nvSpPr>
        <p:spPr>
          <a:xfrm>
            <a:off x="996696" y="4233672"/>
            <a:ext cx="173736" cy="438912"/>
          </a:xfrm>
          <a:prstGeom prst="rect">
            <a:avLst/>
          </a:prstGeom>
          <a:noFill/>
          <a:ln/>
        </p:spPr>
        <p:txBody>
          <a:bodyPr wrap="none" lIns="0" tIns="0" rIns="0" bIns="0" rtlCol="0" anchor="ctr"/>
          <a:lstStyle/>
          <a:p>
            <a:pPr marL="0" indent="0" algn="ctr">
              <a:lnSpc>
                <a:spcPts val="2780"/>
              </a:lnSpc>
              <a:buNone/>
            </a:pPr>
            <a:endParaRPr lang="en-US" sz="2320" dirty="0"/>
          </a:p>
        </p:txBody>
      </p:sp>
      <p:sp>
        <p:nvSpPr>
          <p:cNvPr id="12" name="Text 5">
            <a:extLst>
              <a:ext uri="{FF2B5EF4-FFF2-40B4-BE49-F238E27FC236}">
                <a16:creationId xmlns:a16="http://schemas.microsoft.com/office/drawing/2014/main" id="{5649AF59-5197-2003-AC19-9D3569BA01D7}"/>
              </a:ext>
            </a:extLst>
          </p:cNvPr>
          <p:cNvSpPr/>
          <p:nvPr/>
        </p:nvSpPr>
        <p:spPr>
          <a:xfrm>
            <a:off x="996696" y="5577840"/>
            <a:ext cx="173736" cy="438912"/>
          </a:xfrm>
          <a:prstGeom prst="rect">
            <a:avLst/>
          </a:prstGeom>
          <a:noFill/>
          <a:ln/>
        </p:spPr>
        <p:txBody>
          <a:bodyPr wrap="none" lIns="0" tIns="0" rIns="0" bIns="0" rtlCol="0" anchor="ctr"/>
          <a:lstStyle/>
          <a:p>
            <a:pPr marL="0" indent="0" algn="ctr">
              <a:lnSpc>
                <a:spcPts val="2780"/>
              </a:lnSpc>
              <a:buNone/>
            </a:pPr>
            <a:endParaRPr lang="en-US" sz="2320" dirty="0"/>
          </a:p>
        </p:txBody>
      </p:sp>
      <p:sp>
        <p:nvSpPr>
          <p:cNvPr id="13" name="Text 6">
            <a:extLst>
              <a:ext uri="{FF2B5EF4-FFF2-40B4-BE49-F238E27FC236}">
                <a16:creationId xmlns:a16="http://schemas.microsoft.com/office/drawing/2014/main" id="{6E1509D8-FF24-1862-74D3-CA46A896E5AC}"/>
              </a:ext>
            </a:extLst>
          </p:cNvPr>
          <p:cNvSpPr/>
          <p:nvPr/>
        </p:nvSpPr>
        <p:spPr>
          <a:xfrm>
            <a:off x="1649042" y="2729483"/>
            <a:ext cx="7214616" cy="4139667"/>
          </a:xfrm>
          <a:prstGeom prst="rect">
            <a:avLst/>
          </a:prstGeom>
          <a:noFill/>
          <a:ln/>
        </p:spPr>
        <p:txBody>
          <a:bodyPr wrap="square" lIns="0" tIns="0" rIns="0" bIns="0" rtlCol="0" anchor="ctr"/>
          <a:lstStyle/>
          <a:p>
            <a:pPr>
              <a:lnSpc>
                <a:spcPts val="2970"/>
              </a:lnSpc>
            </a:pPr>
            <a:r>
              <a:rPr lang="en-US" sz="2000" dirty="0"/>
              <a:t>First, from our Exploratory Data Analysis, we've clearly identified significant trends. We saw a </a:t>
            </a:r>
            <a:r>
              <a:rPr lang="en-US" sz="2000" b="1" dirty="0"/>
              <a:t>dramatic escalation of global terrorism peaking in 2014</a:t>
            </a:r>
            <a:r>
              <a:rPr lang="en-US" sz="2000" dirty="0"/>
              <a:t> in both attack frequency and total casualties. Geographically, the </a:t>
            </a:r>
            <a:r>
              <a:rPr lang="en-US" sz="2000" b="1" dirty="0"/>
              <a:t>Middle East &amp; North Africa and South Asia remain the primary hotspots</a:t>
            </a:r>
            <a:r>
              <a:rPr lang="en-US" sz="2000" dirty="0"/>
              <a:t>, with countries like Iraq and Pakistan being most affected. In terms of tactics, </a:t>
            </a:r>
            <a:r>
              <a:rPr lang="en-US" sz="2000" b="1" dirty="0"/>
              <a:t>Bombings/Explosions and Armed Assaults</a:t>
            </a:r>
            <a:r>
              <a:rPr lang="en-US" sz="2000" dirty="0"/>
              <a:t> are the dominant attack types, often targeting private citizens and military personnel, utilizing </a:t>
            </a:r>
            <a:r>
              <a:rPr lang="en-US" sz="2000" b="1" dirty="0"/>
              <a:t>Explosives and Firearms</a:t>
            </a:r>
            <a:r>
              <a:rPr lang="en-US" sz="2000" dirty="0"/>
              <a:t> as primary weapons. Groups like the Taliban and ISIL are consistently the most active and cause the highest human impact.</a:t>
            </a:r>
            <a:endParaRPr lang="en-US" sz="1850" dirty="0"/>
          </a:p>
        </p:txBody>
      </p:sp>
      <p:pic>
        <p:nvPicPr>
          <p:cNvPr id="14" name="Image 3">
            <a:extLst>
              <a:ext uri="{FF2B5EF4-FFF2-40B4-BE49-F238E27FC236}">
                <a16:creationId xmlns:a16="http://schemas.microsoft.com/office/drawing/2014/main" id="{51CFC25E-37E9-1680-CFBF-B84F2A197C94}"/>
              </a:ext>
            </a:extLst>
          </p:cNvPr>
          <p:cNvPicPr>
            <a:picLocks noChangeAspect="1"/>
          </p:cNvPicPr>
          <p:nvPr/>
        </p:nvPicPr>
        <p:blipFill>
          <a:blip r:embed="rId6"/>
          <a:srcRect/>
          <a:stretch/>
        </p:blipFill>
        <p:spPr>
          <a:xfrm>
            <a:off x="29055" y="45721"/>
            <a:ext cx="1141377" cy="740663"/>
          </a:xfrm>
          <a:prstGeom prst="rect">
            <a:avLst/>
          </a:prstGeom>
        </p:spPr>
      </p:pic>
    </p:spTree>
    <p:extLst>
      <p:ext uri="{BB962C8B-B14F-4D97-AF65-F5344CB8AC3E}">
        <p14:creationId xmlns:p14="http://schemas.microsoft.com/office/powerpoint/2010/main" val="259169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02</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Introduction</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0E684DDF-DC1F-B4D1-229D-B2BD2E0E91B7}"/>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C6A57-AA34-F3BC-000F-BD665236B93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FC9E6C7-4DF4-CDEF-EA6B-83775C8CA48F}"/>
              </a:ext>
            </a:extLst>
          </p:cNvPr>
          <p:cNvPicPr>
            <a:picLocks noChangeAspect="1"/>
          </p:cNvPicPr>
          <p:nvPr/>
        </p:nvPicPr>
        <p:blipFill>
          <a:blip r:embed="rId3"/>
          <a:stretch>
            <a:fillRect/>
          </a:stretch>
        </p:blipFill>
        <p:spPr>
          <a:xfrm>
            <a:off x="-13828" y="-9144"/>
            <a:ext cx="14630400" cy="8238744"/>
          </a:xfrm>
          <a:prstGeom prst="rect">
            <a:avLst/>
          </a:prstGeom>
        </p:spPr>
      </p:pic>
      <p:pic>
        <p:nvPicPr>
          <p:cNvPr id="3" name="Image 1" descr="preencoded.png">
            <a:extLst>
              <a:ext uri="{FF2B5EF4-FFF2-40B4-BE49-F238E27FC236}">
                <a16:creationId xmlns:a16="http://schemas.microsoft.com/office/drawing/2014/main" id="{EF46C3B6-1AC8-4358-97EF-CD15E642E2A8}"/>
              </a:ext>
            </a:extLst>
          </p:cNvPr>
          <p:cNvPicPr>
            <a:picLocks noChangeAspect="1"/>
          </p:cNvPicPr>
          <p:nvPr/>
        </p:nvPicPr>
        <p:blipFill>
          <a:blip r:embed="rId4"/>
          <a:stretch>
            <a:fillRect/>
          </a:stretch>
        </p:blipFill>
        <p:spPr>
          <a:xfrm>
            <a:off x="9656064" y="0"/>
            <a:ext cx="4974336" cy="8238744"/>
          </a:xfrm>
          <a:prstGeom prst="rect">
            <a:avLst/>
          </a:prstGeom>
        </p:spPr>
      </p:pic>
      <p:pic>
        <p:nvPicPr>
          <p:cNvPr id="5" name="Image 3" descr="preencoded.png">
            <a:extLst>
              <a:ext uri="{FF2B5EF4-FFF2-40B4-BE49-F238E27FC236}">
                <a16:creationId xmlns:a16="http://schemas.microsoft.com/office/drawing/2014/main" id="{9FCA8840-30D2-ABEA-2A10-8540DE4D6DDE}"/>
              </a:ext>
            </a:extLst>
          </p:cNvPr>
          <p:cNvPicPr>
            <a:picLocks noChangeAspect="1"/>
          </p:cNvPicPr>
          <p:nvPr/>
        </p:nvPicPr>
        <p:blipFill>
          <a:blip r:embed="rId5"/>
          <a:stretch>
            <a:fillRect/>
          </a:stretch>
        </p:blipFill>
        <p:spPr>
          <a:xfrm>
            <a:off x="841248" y="2820924"/>
            <a:ext cx="475488" cy="475488"/>
          </a:xfrm>
          <a:prstGeom prst="rect">
            <a:avLst/>
          </a:prstGeom>
        </p:spPr>
      </p:pic>
      <p:sp>
        <p:nvSpPr>
          <p:cNvPr id="7" name="Text 0">
            <a:extLst>
              <a:ext uri="{FF2B5EF4-FFF2-40B4-BE49-F238E27FC236}">
                <a16:creationId xmlns:a16="http://schemas.microsoft.com/office/drawing/2014/main" id="{06DC3696-F648-A82D-8EC6-95DC5674751B}"/>
              </a:ext>
            </a:extLst>
          </p:cNvPr>
          <p:cNvSpPr/>
          <p:nvPr/>
        </p:nvSpPr>
        <p:spPr>
          <a:xfrm>
            <a:off x="832104" y="1618488"/>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Summary of Key Findings</a:t>
            </a:r>
            <a:endParaRPr lang="en-US" sz="4640" dirty="0"/>
          </a:p>
        </p:txBody>
      </p:sp>
      <p:sp>
        <p:nvSpPr>
          <p:cNvPr id="8" name="Text 1">
            <a:extLst>
              <a:ext uri="{FF2B5EF4-FFF2-40B4-BE49-F238E27FC236}">
                <a16:creationId xmlns:a16="http://schemas.microsoft.com/office/drawing/2014/main" id="{AF6B0496-F48B-2319-34BD-CE37A03ADC04}"/>
              </a:ext>
            </a:extLst>
          </p:cNvPr>
          <p:cNvSpPr/>
          <p:nvPr/>
        </p:nvSpPr>
        <p:spPr>
          <a:xfrm>
            <a:off x="996696" y="2889504"/>
            <a:ext cx="173736" cy="438912"/>
          </a:xfrm>
          <a:prstGeom prst="rect">
            <a:avLst/>
          </a:prstGeom>
          <a:noFill/>
          <a:ln/>
        </p:spPr>
        <p:txBody>
          <a:bodyPr wrap="none" lIns="0" tIns="0" rIns="0" bIns="0" rtlCol="0" anchor="ctr"/>
          <a:lstStyle/>
          <a:p>
            <a:pPr marL="0" indent="0" algn="ctr">
              <a:lnSpc>
                <a:spcPts val="2780"/>
              </a:lnSpc>
              <a:buNone/>
            </a:pPr>
            <a:endParaRPr lang="en-US" sz="2320" dirty="0"/>
          </a:p>
        </p:txBody>
      </p:sp>
      <p:sp>
        <p:nvSpPr>
          <p:cNvPr id="9" name="Text 2">
            <a:extLst>
              <a:ext uri="{FF2B5EF4-FFF2-40B4-BE49-F238E27FC236}">
                <a16:creationId xmlns:a16="http://schemas.microsoft.com/office/drawing/2014/main" id="{3A9ABE4F-E911-ACF9-DE91-81F7BCF96877}"/>
              </a:ext>
            </a:extLst>
          </p:cNvPr>
          <p:cNvSpPr/>
          <p:nvPr/>
        </p:nvSpPr>
        <p:spPr>
          <a:xfrm>
            <a:off x="1609344" y="2898648"/>
            <a:ext cx="7568110" cy="758952"/>
          </a:xfrm>
          <a:prstGeom prst="rect">
            <a:avLst/>
          </a:prstGeom>
          <a:noFill/>
          <a:ln/>
        </p:spPr>
        <p:txBody>
          <a:bodyPr wrap="square" lIns="0" tIns="0" rIns="0" bIns="0" rtlCol="0" anchor="ctr"/>
          <a:lstStyle/>
          <a:p>
            <a:pPr>
              <a:lnSpc>
                <a:spcPts val="2970"/>
              </a:lnSpc>
            </a:pPr>
            <a:endParaRPr lang="en-US" sz="1850" dirty="0"/>
          </a:p>
        </p:txBody>
      </p:sp>
      <p:sp>
        <p:nvSpPr>
          <p:cNvPr id="10" name="Text 3">
            <a:extLst>
              <a:ext uri="{FF2B5EF4-FFF2-40B4-BE49-F238E27FC236}">
                <a16:creationId xmlns:a16="http://schemas.microsoft.com/office/drawing/2014/main" id="{0E40FC8A-7D46-2D48-8667-00A90755532E}"/>
              </a:ext>
            </a:extLst>
          </p:cNvPr>
          <p:cNvSpPr/>
          <p:nvPr/>
        </p:nvSpPr>
        <p:spPr>
          <a:xfrm>
            <a:off x="996696" y="283921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1" name="Text 4">
            <a:extLst>
              <a:ext uri="{FF2B5EF4-FFF2-40B4-BE49-F238E27FC236}">
                <a16:creationId xmlns:a16="http://schemas.microsoft.com/office/drawing/2014/main" id="{DBF3F002-2416-EEB7-FBBD-97B740B85AF5}"/>
              </a:ext>
            </a:extLst>
          </p:cNvPr>
          <p:cNvSpPr/>
          <p:nvPr/>
        </p:nvSpPr>
        <p:spPr>
          <a:xfrm>
            <a:off x="1879092" y="2681422"/>
            <a:ext cx="7214616" cy="3929690"/>
          </a:xfrm>
          <a:prstGeom prst="rect">
            <a:avLst/>
          </a:prstGeom>
          <a:noFill/>
          <a:ln/>
        </p:spPr>
        <p:txBody>
          <a:bodyPr wrap="square" lIns="0" tIns="0" rIns="0" bIns="0" rtlCol="0" anchor="ctr"/>
          <a:lstStyle/>
          <a:p>
            <a:pPr>
              <a:lnSpc>
                <a:spcPts val="2970"/>
              </a:lnSpc>
            </a:pPr>
            <a:r>
              <a:rPr lang="en-US" sz="2000" dirty="0"/>
              <a:t>Second, our Machine Learning models provided crucial insights into the challenges of prediction. For regression, we found the </a:t>
            </a:r>
            <a:r>
              <a:rPr lang="en-US" sz="2000" b="1" dirty="0"/>
              <a:t>difficulty of predicting </a:t>
            </a:r>
            <a:r>
              <a:rPr lang="en-US" sz="2000" b="1" i="1" dirty="0"/>
              <a:t>exact</a:t>
            </a:r>
            <a:r>
              <a:rPr lang="en-US" sz="2000" b="1" dirty="0"/>
              <a:t> casualty numbers</a:t>
            </a:r>
            <a:r>
              <a:rPr lang="en-US" sz="2000" dirty="0"/>
              <a:t> is inherent due to the extreme data skewness and the unpredictable nature of real-world events, as reflected in our low R-squared scores. However, the potential of </a:t>
            </a:r>
            <a:r>
              <a:rPr lang="en-US" sz="2000" b="1" dirty="0"/>
              <a:t>classification</a:t>
            </a:r>
            <a:r>
              <a:rPr lang="en-US" sz="2000" dirty="0"/>
              <a:t> is promising. While our model showed good accuracy for lower severity events, it highlighted a critical challenge: the </a:t>
            </a:r>
            <a:r>
              <a:rPr lang="en-US" sz="2000" b="1" dirty="0"/>
              <a:t>low recall for 'High Casualties'</a:t>
            </a:r>
            <a:r>
              <a:rPr lang="en-US" sz="2000" dirty="0"/>
              <a:t> due to class imbalance. This means, while classification offers a more actionable framework, reliably identifying those rare, devastating attacks requires further dedicated work.</a:t>
            </a:r>
            <a:endParaRPr lang="en-US" sz="1850" dirty="0"/>
          </a:p>
        </p:txBody>
      </p:sp>
      <p:sp>
        <p:nvSpPr>
          <p:cNvPr id="12" name="Text 5">
            <a:extLst>
              <a:ext uri="{FF2B5EF4-FFF2-40B4-BE49-F238E27FC236}">
                <a16:creationId xmlns:a16="http://schemas.microsoft.com/office/drawing/2014/main" id="{2F2C471D-6343-4FFB-B704-C8898D415C1B}"/>
              </a:ext>
            </a:extLst>
          </p:cNvPr>
          <p:cNvSpPr/>
          <p:nvPr/>
        </p:nvSpPr>
        <p:spPr>
          <a:xfrm>
            <a:off x="996696" y="5577840"/>
            <a:ext cx="173736" cy="438912"/>
          </a:xfrm>
          <a:prstGeom prst="rect">
            <a:avLst/>
          </a:prstGeom>
          <a:noFill/>
          <a:ln/>
        </p:spPr>
        <p:txBody>
          <a:bodyPr wrap="none" lIns="0" tIns="0" rIns="0" bIns="0" rtlCol="0" anchor="ctr"/>
          <a:lstStyle/>
          <a:p>
            <a:pPr marL="0" indent="0" algn="ctr">
              <a:lnSpc>
                <a:spcPts val="2780"/>
              </a:lnSpc>
              <a:buNone/>
            </a:pPr>
            <a:endParaRPr lang="en-US" sz="2320" dirty="0"/>
          </a:p>
        </p:txBody>
      </p:sp>
      <p:sp>
        <p:nvSpPr>
          <p:cNvPr id="13" name="Text 6">
            <a:extLst>
              <a:ext uri="{FF2B5EF4-FFF2-40B4-BE49-F238E27FC236}">
                <a16:creationId xmlns:a16="http://schemas.microsoft.com/office/drawing/2014/main" id="{5EDB40A8-C42E-1937-C5BD-E703D90AF3C5}"/>
              </a:ext>
            </a:extLst>
          </p:cNvPr>
          <p:cNvSpPr/>
          <p:nvPr/>
        </p:nvSpPr>
        <p:spPr>
          <a:xfrm>
            <a:off x="1609344" y="5586984"/>
            <a:ext cx="7214616" cy="758952"/>
          </a:xfrm>
          <a:prstGeom prst="rect">
            <a:avLst/>
          </a:prstGeom>
          <a:noFill/>
          <a:ln/>
        </p:spPr>
        <p:txBody>
          <a:bodyPr wrap="square" lIns="0" tIns="0" rIns="0" bIns="0" rtlCol="0" anchor="ctr"/>
          <a:lstStyle/>
          <a:p>
            <a:pPr marL="0" indent="0" algn="l">
              <a:lnSpc>
                <a:spcPts val="2970"/>
              </a:lnSpc>
              <a:buNone/>
            </a:pPr>
            <a:endParaRPr lang="en-US" sz="1850" dirty="0"/>
          </a:p>
        </p:txBody>
      </p:sp>
      <p:pic>
        <p:nvPicPr>
          <p:cNvPr id="14" name="Image 3">
            <a:extLst>
              <a:ext uri="{FF2B5EF4-FFF2-40B4-BE49-F238E27FC236}">
                <a16:creationId xmlns:a16="http://schemas.microsoft.com/office/drawing/2014/main" id="{F755B7FA-7D7C-251D-59F2-EACF7C9A21D4}"/>
              </a:ext>
            </a:extLst>
          </p:cNvPr>
          <p:cNvPicPr>
            <a:picLocks noChangeAspect="1"/>
          </p:cNvPicPr>
          <p:nvPr/>
        </p:nvPicPr>
        <p:blipFill>
          <a:blip r:embed="rId6"/>
          <a:srcRect/>
          <a:stretch/>
        </p:blipFill>
        <p:spPr>
          <a:xfrm>
            <a:off x="29055" y="45721"/>
            <a:ext cx="1141377" cy="740663"/>
          </a:xfrm>
          <a:prstGeom prst="rect">
            <a:avLst/>
          </a:prstGeom>
        </p:spPr>
      </p:pic>
    </p:spTree>
    <p:extLst>
      <p:ext uri="{BB962C8B-B14F-4D97-AF65-F5344CB8AC3E}">
        <p14:creationId xmlns:p14="http://schemas.microsoft.com/office/powerpoint/2010/main" val="4227979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4533"/>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2871216"/>
            <a:ext cx="475488" cy="475488"/>
          </a:xfrm>
          <a:prstGeom prst="rect">
            <a:avLst/>
          </a:prstGeom>
        </p:spPr>
      </p:pic>
      <p:sp>
        <p:nvSpPr>
          <p:cNvPr id="7" name="Text 0"/>
          <p:cNvSpPr/>
          <p:nvPr/>
        </p:nvSpPr>
        <p:spPr>
          <a:xfrm>
            <a:off x="832104" y="1618488"/>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Summary of Key Findings</a:t>
            </a:r>
            <a:endParaRPr lang="en-US" sz="4640" dirty="0"/>
          </a:p>
        </p:txBody>
      </p:sp>
      <p:sp>
        <p:nvSpPr>
          <p:cNvPr id="8" name="Text 1"/>
          <p:cNvSpPr/>
          <p:nvPr/>
        </p:nvSpPr>
        <p:spPr>
          <a:xfrm>
            <a:off x="996696" y="288950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rPr>
              <a:t>3</a:t>
            </a:r>
            <a:endParaRPr lang="en-US" sz="2320" dirty="0"/>
          </a:p>
        </p:txBody>
      </p:sp>
      <p:sp>
        <p:nvSpPr>
          <p:cNvPr id="9" name="Text 2"/>
          <p:cNvSpPr/>
          <p:nvPr/>
        </p:nvSpPr>
        <p:spPr>
          <a:xfrm>
            <a:off x="1609344" y="2898648"/>
            <a:ext cx="7568110" cy="758952"/>
          </a:xfrm>
          <a:prstGeom prst="rect">
            <a:avLst/>
          </a:prstGeom>
          <a:noFill/>
          <a:ln/>
        </p:spPr>
        <p:txBody>
          <a:bodyPr wrap="square" lIns="0" tIns="0" rIns="0" bIns="0" rtlCol="0" anchor="ctr"/>
          <a:lstStyle/>
          <a:p>
            <a:pPr>
              <a:lnSpc>
                <a:spcPts val="2970"/>
              </a:lnSpc>
            </a:pPr>
            <a:endParaRPr lang="en-US" sz="1850" dirty="0"/>
          </a:p>
        </p:txBody>
      </p:sp>
      <p:sp>
        <p:nvSpPr>
          <p:cNvPr id="10" name="Text 3"/>
          <p:cNvSpPr/>
          <p:nvPr/>
        </p:nvSpPr>
        <p:spPr>
          <a:xfrm>
            <a:off x="996696" y="4233672"/>
            <a:ext cx="173736" cy="438912"/>
          </a:xfrm>
          <a:prstGeom prst="rect">
            <a:avLst/>
          </a:prstGeom>
          <a:noFill/>
          <a:ln/>
        </p:spPr>
        <p:txBody>
          <a:bodyPr wrap="none" lIns="0" tIns="0" rIns="0" bIns="0" rtlCol="0" anchor="ctr"/>
          <a:lstStyle/>
          <a:p>
            <a:pPr marL="0" indent="0" algn="ctr">
              <a:lnSpc>
                <a:spcPts val="2780"/>
              </a:lnSpc>
              <a:buNone/>
            </a:pPr>
            <a:endParaRPr lang="en-US" sz="2320" dirty="0"/>
          </a:p>
        </p:txBody>
      </p:sp>
      <p:sp>
        <p:nvSpPr>
          <p:cNvPr id="11" name="Text 4"/>
          <p:cNvSpPr/>
          <p:nvPr/>
        </p:nvSpPr>
        <p:spPr>
          <a:xfrm>
            <a:off x="1609344" y="2729483"/>
            <a:ext cx="7214616" cy="3024545"/>
          </a:xfrm>
          <a:prstGeom prst="rect">
            <a:avLst/>
          </a:prstGeom>
          <a:noFill/>
          <a:ln/>
        </p:spPr>
        <p:txBody>
          <a:bodyPr wrap="square" lIns="0" tIns="0" rIns="0" bIns="0" rtlCol="0" anchor="ctr"/>
          <a:lstStyle/>
          <a:p>
            <a:pPr>
              <a:lnSpc>
                <a:spcPts val="2970"/>
              </a:lnSpc>
            </a:pPr>
            <a:r>
              <a:rPr lang="en-US" sz="2000" dirty="0"/>
              <a:t>Finally, despite these challenges, our project strongly emphasizes the </a:t>
            </a:r>
            <a:r>
              <a:rPr lang="en-US" sz="2000" b="1" dirty="0"/>
              <a:t>immense value of data-driven insights for counter-terrorism and preparedness</a:t>
            </a:r>
            <a:r>
              <a:rPr lang="en-US" sz="2000" dirty="0"/>
              <a:t>. By understanding </a:t>
            </a:r>
            <a:r>
              <a:rPr lang="en-US" sz="2000" i="1" dirty="0"/>
              <a:t>when</a:t>
            </a:r>
            <a:r>
              <a:rPr lang="en-US" sz="2000" dirty="0"/>
              <a:t>, </a:t>
            </a:r>
            <a:r>
              <a:rPr lang="en-US" sz="2000" i="1" dirty="0"/>
              <a:t>where</a:t>
            </a:r>
            <a:r>
              <a:rPr lang="en-US" sz="2000" dirty="0"/>
              <a:t>, </a:t>
            </a:r>
            <a:r>
              <a:rPr lang="en-US" sz="2000" i="1" dirty="0"/>
              <a:t>how</a:t>
            </a:r>
            <a:r>
              <a:rPr lang="en-US" sz="2000" dirty="0"/>
              <a:t>, and </a:t>
            </a:r>
            <a:r>
              <a:rPr lang="en-US" sz="2000" i="1" dirty="0"/>
              <a:t>by whom</a:t>
            </a:r>
            <a:r>
              <a:rPr lang="en-US" sz="2000" dirty="0"/>
              <a:t> attacks are most likely to occur, and the typical impact profiles, we can inform more targeted strategies. This includes better resource allocation, developing specific countermeasures against prevalent tactics, and enhancing rapid response capabilities to mitigate the human cost of terrorism.</a:t>
            </a:r>
            <a:endParaRPr lang="en-US" sz="1850" dirty="0"/>
          </a:p>
        </p:txBody>
      </p:sp>
      <p:sp>
        <p:nvSpPr>
          <p:cNvPr id="12" name="Text 5"/>
          <p:cNvSpPr/>
          <p:nvPr/>
        </p:nvSpPr>
        <p:spPr>
          <a:xfrm>
            <a:off x="996696" y="5577840"/>
            <a:ext cx="173736" cy="438912"/>
          </a:xfrm>
          <a:prstGeom prst="rect">
            <a:avLst/>
          </a:prstGeom>
          <a:noFill/>
          <a:ln/>
        </p:spPr>
        <p:txBody>
          <a:bodyPr wrap="none" lIns="0" tIns="0" rIns="0" bIns="0" rtlCol="0" anchor="ctr"/>
          <a:lstStyle/>
          <a:p>
            <a:pPr marL="0" indent="0" algn="ctr">
              <a:lnSpc>
                <a:spcPts val="2780"/>
              </a:lnSpc>
              <a:buNone/>
            </a:pPr>
            <a:endParaRPr lang="en-US" sz="2320" dirty="0"/>
          </a:p>
        </p:txBody>
      </p:sp>
      <p:pic>
        <p:nvPicPr>
          <p:cNvPr id="14" name="Image 3">
            <a:extLst>
              <a:ext uri="{FF2B5EF4-FFF2-40B4-BE49-F238E27FC236}">
                <a16:creationId xmlns:a16="http://schemas.microsoft.com/office/drawing/2014/main" id="{A41C78BB-BFBA-56FE-B148-0B4E6AB3DA17}"/>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10</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Future Work</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17D60AEA-C7DC-8990-1D19-48EF18E63591}"/>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151"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773936" y="1856232"/>
            <a:ext cx="1088136" cy="1088136"/>
          </a:xfrm>
          <a:prstGeom prst="rect">
            <a:avLst/>
          </a:prstGeom>
        </p:spPr>
      </p:pic>
      <p:pic>
        <p:nvPicPr>
          <p:cNvPr id="4" name="Image 2" descr="preencoded.png"/>
          <p:cNvPicPr>
            <a:picLocks noChangeAspect="1"/>
          </p:cNvPicPr>
          <p:nvPr/>
        </p:nvPicPr>
        <p:blipFill>
          <a:blip r:embed="rId5"/>
          <a:stretch>
            <a:fillRect/>
          </a:stretch>
        </p:blipFill>
        <p:spPr>
          <a:xfrm>
            <a:off x="5111496" y="1856232"/>
            <a:ext cx="1088136" cy="1088136"/>
          </a:xfrm>
          <a:prstGeom prst="rect">
            <a:avLst/>
          </a:prstGeom>
        </p:spPr>
      </p:pic>
      <p:pic>
        <p:nvPicPr>
          <p:cNvPr id="5" name="Image 3" descr="preencoded.png"/>
          <p:cNvPicPr>
            <a:picLocks noChangeAspect="1"/>
          </p:cNvPicPr>
          <p:nvPr/>
        </p:nvPicPr>
        <p:blipFill>
          <a:blip r:embed="rId6"/>
          <a:stretch>
            <a:fillRect/>
          </a:stretch>
        </p:blipFill>
        <p:spPr>
          <a:xfrm>
            <a:off x="1984248" y="5312664"/>
            <a:ext cx="685800" cy="1088136"/>
          </a:xfrm>
          <a:prstGeom prst="rect">
            <a:avLst/>
          </a:prstGeom>
        </p:spPr>
      </p:pic>
      <p:pic>
        <p:nvPicPr>
          <p:cNvPr id="6" name="Image 4" descr="preencoded.png"/>
          <p:cNvPicPr>
            <a:picLocks noChangeAspect="1"/>
          </p:cNvPicPr>
          <p:nvPr/>
        </p:nvPicPr>
        <p:blipFill>
          <a:blip r:embed="rId7"/>
          <a:stretch>
            <a:fillRect/>
          </a:stretch>
        </p:blipFill>
        <p:spPr>
          <a:xfrm>
            <a:off x="5111496" y="5312664"/>
            <a:ext cx="1088136" cy="1088136"/>
          </a:xfrm>
          <a:prstGeom prst="rect">
            <a:avLst/>
          </a:prstGeom>
        </p:spPr>
      </p:pic>
      <p:pic>
        <p:nvPicPr>
          <p:cNvPr id="7" name="Image 5" descr="preencoded.png"/>
          <p:cNvPicPr>
            <a:picLocks noChangeAspect="1"/>
          </p:cNvPicPr>
          <p:nvPr/>
        </p:nvPicPr>
        <p:blipFill>
          <a:blip r:embed="rId8"/>
          <a:stretch>
            <a:fillRect/>
          </a:stretch>
        </p:blipFill>
        <p:spPr>
          <a:xfrm>
            <a:off x="8439912" y="1856232"/>
            <a:ext cx="1088136" cy="1088136"/>
          </a:xfrm>
          <a:prstGeom prst="rect">
            <a:avLst/>
          </a:prstGeom>
        </p:spPr>
      </p:pic>
      <p:pic>
        <p:nvPicPr>
          <p:cNvPr id="8" name="Image 6" descr="preencoded.png"/>
          <p:cNvPicPr>
            <a:picLocks noChangeAspect="1"/>
          </p:cNvPicPr>
          <p:nvPr/>
        </p:nvPicPr>
        <p:blipFill>
          <a:blip r:embed="rId9"/>
          <a:stretch>
            <a:fillRect/>
          </a:stretch>
        </p:blipFill>
        <p:spPr>
          <a:xfrm>
            <a:off x="8513064" y="5312664"/>
            <a:ext cx="950976" cy="1088136"/>
          </a:xfrm>
          <a:prstGeom prst="rect">
            <a:avLst/>
          </a:prstGeom>
        </p:spPr>
      </p:pic>
      <p:pic>
        <p:nvPicPr>
          <p:cNvPr id="9" name="Image 7" descr="preencoded.png"/>
          <p:cNvPicPr>
            <a:picLocks noChangeAspect="1"/>
          </p:cNvPicPr>
          <p:nvPr/>
        </p:nvPicPr>
        <p:blipFill>
          <a:blip r:embed="rId10"/>
          <a:stretch>
            <a:fillRect/>
          </a:stretch>
        </p:blipFill>
        <p:spPr>
          <a:xfrm>
            <a:off x="11777472" y="1856232"/>
            <a:ext cx="1088136" cy="1088136"/>
          </a:xfrm>
          <a:prstGeom prst="rect">
            <a:avLst/>
          </a:prstGeom>
        </p:spPr>
      </p:pic>
      <p:pic>
        <p:nvPicPr>
          <p:cNvPr id="10" name="Image 8" descr="preencoded.png"/>
          <p:cNvPicPr>
            <a:picLocks noChangeAspect="1"/>
          </p:cNvPicPr>
          <p:nvPr/>
        </p:nvPicPr>
        <p:blipFill>
          <a:blip r:embed="rId11"/>
          <a:stretch>
            <a:fillRect/>
          </a:stretch>
        </p:blipFill>
        <p:spPr>
          <a:xfrm>
            <a:off x="11777472" y="5312664"/>
            <a:ext cx="1088136" cy="1088136"/>
          </a:xfrm>
          <a:prstGeom prst="rect">
            <a:avLst/>
          </a:prstGeom>
        </p:spPr>
      </p:pic>
      <p:sp>
        <p:nvSpPr>
          <p:cNvPr id="11" name="Text 0"/>
          <p:cNvSpPr/>
          <p:nvPr/>
        </p:nvSpPr>
        <p:spPr>
          <a:xfrm>
            <a:off x="832104" y="72237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Actionable Next Steps</a:t>
            </a:r>
            <a:endParaRPr lang="en-US" sz="4640" dirty="0"/>
          </a:p>
        </p:txBody>
      </p:sp>
      <p:sp>
        <p:nvSpPr>
          <p:cNvPr id="12" name="Text 1"/>
          <p:cNvSpPr/>
          <p:nvPr/>
        </p:nvSpPr>
        <p:spPr>
          <a:xfrm>
            <a:off x="960120" y="3182112"/>
            <a:ext cx="2715768" cy="384048"/>
          </a:xfrm>
          <a:prstGeom prst="rect">
            <a:avLst/>
          </a:prstGeom>
          <a:noFill/>
          <a:ln/>
        </p:spPr>
        <p:txBody>
          <a:bodyPr wrap="non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Hyperparameter tuning.</a:t>
            </a:r>
            <a:endParaRPr lang="en-US" sz="1850" dirty="0"/>
          </a:p>
        </p:txBody>
      </p:sp>
      <p:sp>
        <p:nvSpPr>
          <p:cNvPr id="13" name="Text 2"/>
          <p:cNvSpPr/>
          <p:nvPr/>
        </p:nvSpPr>
        <p:spPr>
          <a:xfrm>
            <a:off x="4297680" y="3182112"/>
            <a:ext cx="2715768" cy="1702122"/>
          </a:xfrm>
          <a:prstGeom prst="rect">
            <a:avLst/>
          </a:prstGeom>
          <a:noFill/>
          <a:ln/>
        </p:spPr>
        <p:txBody>
          <a:bodyPr wrap="square" lIns="0" tIns="0" rIns="0" bIns="0" rtlCol="0" anchor="ctr"/>
          <a:lstStyle/>
          <a:p>
            <a:pPr algn="ctr">
              <a:lnSpc>
                <a:spcPts val="2970"/>
              </a:lnSpc>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Addressing class imbalance [SMOTE(</a:t>
            </a:r>
            <a:r>
              <a:rPr lang="en-IN" sz="1850" dirty="0"/>
              <a:t>Synthetic Minority Over-sampling Technique</a:t>
            </a: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class weights].</a:t>
            </a:r>
            <a:endParaRPr lang="en-US" sz="1850" dirty="0"/>
          </a:p>
        </p:txBody>
      </p:sp>
      <p:sp>
        <p:nvSpPr>
          <p:cNvPr id="14" name="Text 3"/>
          <p:cNvSpPr/>
          <p:nvPr/>
        </p:nvSpPr>
        <p:spPr>
          <a:xfrm>
            <a:off x="960120" y="6629400"/>
            <a:ext cx="2715768" cy="384048"/>
          </a:xfrm>
          <a:prstGeom prst="rect">
            <a:avLst/>
          </a:prstGeom>
          <a:noFill/>
          <a:ln/>
        </p:spPr>
        <p:txBody>
          <a:bodyPr wrap="non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Temporal validation.</a:t>
            </a:r>
            <a:endParaRPr lang="en-US" sz="1850" dirty="0"/>
          </a:p>
        </p:txBody>
      </p:sp>
      <p:sp>
        <p:nvSpPr>
          <p:cNvPr id="15" name="Text 4"/>
          <p:cNvSpPr/>
          <p:nvPr/>
        </p:nvSpPr>
        <p:spPr>
          <a:xfrm>
            <a:off x="4297680" y="6629400"/>
            <a:ext cx="2715768" cy="758952"/>
          </a:xfrm>
          <a:prstGeom prst="rect">
            <a:avLst/>
          </a:prstGeom>
          <a:noFill/>
          <a:ln/>
        </p:spPr>
        <p:txBody>
          <a:bodyPr wrap="squar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NLP for Summary and Motive fields.</a:t>
            </a:r>
            <a:endParaRPr lang="en-US" sz="1850" dirty="0"/>
          </a:p>
        </p:txBody>
      </p:sp>
      <p:sp>
        <p:nvSpPr>
          <p:cNvPr id="16" name="Text 5"/>
          <p:cNvSpPr/>
          <p:nvPr/>
        </p:nvSpPr>
        <p:spPr>
          <a:xfrm>
            <a:off x="7626096" y="3182112"/>
            <a:ext cx="2715768" cy="1517904"/>
          </a:xfrm>
          <a:prstGeom prst="rect">
            <a:avLst/>
          </a:prstGeom>
          <a:noFill/>
          <a:ln/>
        </p:spPr>
        <p:txBody>
          <a:bodyPr wrap="squar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Exploring alternative regression models (zero-inflated, two-part).</a:t>
            </a:r>
            <a:endParaRPr lang="en-US" sz="1850" dirty="0"/>
          </a:p>
        </p:txBody>
      </p:sp>
      <p:sp>
        <p:nvSpPr>
          <p:cNvPr id="17" name="Text 6"/>
          <p:cNvSpPr/>
          <p:nvPr/>
        </p:nvSpPr>
        <p:spPr>
          <a:xfrm>
            <a:off x="7626096" y="6629400"/>
            <a:ext cx="2715768" cy="758952"/>
          </a:xfrm>
          <a:prstGeom prst="rect">
            <a:avLst/>
          </a:prstGeom>
          <a:noFill/>
          <a:ln/>
        </p:spPr>
        <p:txBody>
          <a:bodyPr wrap="squar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Interactive Dashboard development.</a:t>
            </a:r>
            <a:endParaRPr lang="en-US" sz="1850" dirty="0"/>
          </a:p>
        </p:txBody>
      </p:sp>
      <p:sp>
        <p:nvSpPr>
          <p:cNvPr id="18" name="Text 7"/>
          <p:cNvSpPr/>
          <p:nvPr/>
        </p:nvSpPr>
        <p:spPr>
          <a:xfrm>
            <a:off x="10963656" y="3182112"/>
            <a:ext cx="2715768" cy="758952"/>
          </a:xfrm>
          <a:prstGeom prst="rect">
            <a:avLst/>
          </a:prstGeom>
          <a:noFill/>
          <a:ln/>
        </p:spPr>
        <p:txBody>
          <a:bodyPr wrap="squar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Feature Importance analysis.</a:t>
            </a:r>
            <a:endParaRPr lang="en-US" sz="1850" dirty="0"/>
          </a:p>
        </p:txBody>
      </p:sp>
      <p:sp>
        <p:nvSpPr>
          <p:cNvPr id="19" name="Text 8"/>
          <p:cNvSpPr/>
          <p:nvPr/>
        </p:nvSpPr>
        <p:spPr>
          <a:xfrm>
            <a:off x="10963656" y="6629400"/>
            <a:ext cx="2715768" cy="758952"/>
          </a:xfrm>
          <a:prstGeom prst="rect">
            <a:avLst/>
          </a:prstGeom>
          <a:noFill/>
          <a:ln/>
        </p:spPr>
        <p:txBody>
          <a:bodyPr wrap="square" lIns="0" tIns="0" rIns="0" bIns="0" rtlCol="0" anchor="ctr"/>
          <a:lstStyle/>
          <a:p>
            <a:pPr marL="0" indent="0" algn="ctr">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Deeper dive into ethical considerations.</a:t>
            </a:r>
            <a:endParaRPr lang="en-US" sz="1850" dirty="0"/>
          </a:p>
        </p:txBody>
      </p:sp>
      <p:pic>
        <p:nvPicPr>
          <p:cNvPr id="20" name="Image 3">
            <a:extLst>
              <a:ext uri="{FF2B5EF4-FFF2-40B4-BE49-F238E27FC236}">
                <a16:creationId xmlns:a16="http://schemas.microsoft.com/office/drawing/2014/main" id="{D191ECB6-DAD5-5B95-0A63-863F383C04CD}"/>
              </a:ext>
            </a:extLst>
          </p:cNvPr>
          <p:cNvPicPr>
            <a:picLocks noChangeAspect="1"/>
          </p:cNvPicPr>
          <p:nvPr/>
        </p:nvPicPr>
        <p:blipFill>
          <a:blip r:embed="rId12"/>
          <a:srcRect/>
          <a:stretch/>
        </p:blipFill>
        <p:spPr>
          <a:xfrm>
            <a:off x="29055" y="45721"/>
            <a:ext cx="1141377" cy="74066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11</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Q&amp;A / Thank You Slide</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546E22A8-80A6-4DF6-76D8-9CF915697133}"/>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841248" y="4709160"/>
            <a:ext cx="475488" cy="475488"/>
          </a:xfrm>
          <a:prstGeom prst="rect">
            <a:avLst/>
          </a:prstGeom>
        </p:spPr>
      </p:pic>
      <p:pic>
        <p:nvPicPr>
          <p:cNvPr id="5" name="Image 3" descr="preencoded.png"/>
          <p:cNvPicPr>
            <a:picLocks noChangeAspect="1"/>
          </p:cNvPicPr>
          <p:nvPr/>
        </p:nvPicPr>
        <p:blipFill>
          <a:blip r:embed="rId5"/>
          <a:stretch>
            <a:fillRect/>
          </a:stretch>
        </p:blipFill>
        <p:spPr>
          <a:xfrm>
            <a:off x="5266944" y="4709160"/>
            <a:ext cx="475488" cy="475488"/>
          </a:xfrm>
          <a:prstGeom prst="rect">
            <a:avLst/>
          </a:prstGeom>
        </p:spPr>
      </p:pic>
      <p:pic>
        <p:nvPicPr>
          <p:cNvPr id="6" name="Image 4" descr="preencoded.png"/>
          <p:cNvPicPr>
            <a:picLocks noChangeAspect="1"/>
          </p:cNvPicPr>
          <p:nvPr/>
        </p:nvPicPr>
        <p:blipFill>
          <a:blip r:embed="rId5"/>
          <a:stretch>
            <a:fillRect/>
          </a:stretch>
        </p:blipFill>
        <p:spPr>
          <a:xfrm>
            <a:off x="9692640" y="4709160"/>
            <a:ext cx="475488" cy="475488"/>
          </a:xfrm>
          <a:prstGeom prst="rect">
            <a:avLst/>
          </a:prstGeom>
        </p:spPr>
      </p:pic>
      <p:sp>
        <p:nvSpPr>
          <p:cNvPr id="7"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Q&amp;A / Thank You Slide</a:t>
            </a:r>
            <a:endParaRPr lang="en-US" sz="4640" dirty="0"/>
          </a:p>
        </p:txBody>
      </p:sp>
      <p:sp>
        <p:nvSpPr>
          <p:cNvPr id="8" name="Text 1"/>
          <p:cNvSpPr/>
          <p:nvPr/>
        </p:nvSpPr>
        <p:spPr>
          <a:xfrm>
            <a:off x="996696" y="4727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9" name="Text 2"/>
          <p:cNvSpPr/>
          <p:nvPr/>
        </p:nvSpPr>
        <p:spPr>
          <a:xfrm>
            <a:off x="1609344" y="4736592"/>
            <a:ext cx="3337560"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"Thank You"</a:t>
            </a:r>
            <a:endParaRPr lang="en-US" sz="1850" dirty="0"/>
          </a:p>
        </p:txBody>
      </p:sp>
      <p:sp>
        <p:nvSpPr>
          <p:cNvPr id="10" name="Text 3"/>
          <p:cNvSpPr/>
          <p:nvPr/>
        </p:nvSpPr>
        <p:spPr>
          <a:xfrm>
            <a:off x="5422392" y="4727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1" name="Text 4"/>
          <p:cNvSpPr/>
          <p:nvPr/>
        </p:nvSpPr>
        <p:spPr>
          <a:xfrm>
            <a:off x="6035040" y="4736592"/>
            <a:ext cx="3337560"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"Questions?"</a:t>
            </a:r>
            <a:endParaRPr lang="en-US" sz="1850" dirty="0"/>
          </a:p>
        </p:txBody>
      </p:sp>
      <p:sp>
        <p:nvSpPr>
          <p:cNvPr id="12" name="Text 5"/>
          <p:cNvSpPr/>
          <p:nvPr/>
        </p:nvSpPr>
        <p:spPr>
          <a:xfrm>
            <a:off x="9848088" y="472744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3" name="Text 6"/>
          <p:cNvSpPr/>
          <p:nvPr/>
        </p:nvSpPr>
        <p:spPr>
          <a:xfrm>
            <a:off x="10460736" y="4736592"/>
            <a:ext cx="3337560" cy="758952"/>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Team Name and Members again.</a:t>
            </a:r>
            <a:endParaRPr lang="en-US" sz="1850" dirty="0"/>
          </a:p>
        </p:txBody>
      </p:sp>
      <p:pic>
        <p:nvPicPr>
          <p:cNvPr id="14" name="Image 3">
            <a:extLst>
              <a:ext uri="{FF2B5EF4-FFF2-40B4-BE49-F238E27FC236}">
                <a16:creationId xmlns:a16="http://schemas.microsoft.com/office/drawing/2014/main" id="{0C117C5E-0717-8365-B564-C59CF9B57E58}"/>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474720"/>
            <a:ext cx="12984480" cy="1024128"/>
          </a:xfrm>
          <a:prstGeom prst="rect">
            <a:avLst/>
          </a:prstGeom>
          <a:noFill/>
          <a:ln/>
        </p:spPr>
        <p:txBody>
          <a:bodyPr wrap="none" lIns="0" tIns="0" rIns="0" bIns="0" rtlCol="0" anchor="ctr"/>
          <a:lstStyle/>
          <a:p>
            <a:pPr marL="0" indent="0" algn="ct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Thank You</a:t>
            </a:r>
            <a:endParaRPr lang="en-US" sz="6410" dirty="0"/>
          </a:p>
        </p:txBody>
      </p:sp>
      <p:pic>
        <p:nvPicPr>
          <p:cNvPr id="5" name="Image 3">
            <a:extLst>
              <a:ext uri="{FF2B5EF4-FFF2-40B4-BE49-F238E27FC236}">
                <a16:creationId xmlns:a16="http://schemas.microsoft.com/office/drawing/2014/main" id="{A0CC2310-3AF1-B920-ADCB-46C79EA004B3}"/>
              </a:ext>
            </a:extLst>
          </p:cNvPr>
          <p:cNvPicPr>
            <a:picLocks noChangeAspect="1"/>
          </p:cNvPicPr>
          <p:nvPr/>
        </p:nvPicPr>
        <p:blipFill>
          <a:blip r:embed="rId5"/>
          <a:srcRect/>
          <a:stretch/>
        </p:blipFill>
        <p:spPr>
          <a:xfrm>
            <a:off x="29055" y="45721"/>
            <a:ext cx="1141377" cy="7406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75B14-2A64-29A3-30EB-029F3E1F490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01D84A2-E906-481A-CFC1-12B14B446D1C}"/>
              </a:ext>
            </a:extLst>
          </p:cNvPr>
          <p:cNvPicPr>
            <a:picLocks noChangeAspect="1"/>
          </p:cNvPicPr>
          <p:nvPr/>
        </p:nvPicPr>
        <p:blipFill>
          <a:blip r:embed="rId3"/>
          <a:stretch>
            <a:fillRect/>
          </a:stretch>
        </p:blipFill>
        <p:spPr>
          <a:xfrm>
            <a:off x="0" y="0"/>
            <a:ext cx="14630400" cy="8238744"/>
          </a:xfrm>
          <a:prstGeom prst="rect">
            <a:avLst/>
          </a:prstGeom>
          <a:effectLst>
            <a:outerShdw blurRad="50800" dist="38100" algn="l" rotWithShape="0">
              <a:prstClr val="black">
                <a:alpha val="40000"/>
              </a:prstClr>
            </a:outerShdw>
          </a:effectLst>
        </p:spPr>
      </p:pic>
      <p:sp>
        <p:nvSpPr>
          <p:cNvPr id="7" name="Text 0">
            <a:extLst>
              <a:ext uri="{FF2B5EF4-FFF2-40B4-BE49-F238E27FC236}">
                <a16:creationId xmlns:a16="http://schemas.microsoft.com/office/drawing/2014/main" id="{7EA2FF2C-C550-9B45-DDBC-16170C4B455F}"/>
              </a:ext>
            </a:extLst>
          </p:cNvPr>
          <p:cNvSpPr/>
          <p:nvPr/>
        </p:nvSpPr>
        <p:spPr>
          <a:xfrm>
            <a:off x="832104" y="122529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Introduction</a:t>
            </a:r>
            <a:endParaRPr lang="en-US" sz="4640" dirty="0"/>
          </a:p>
        </p:txBody>
      </p:sp>
      <p:sp>
        <p:nvSpPr>
          <p:cNvPr id="8" name="Text 1">
            <a:extLst>
              <a:ext uri="{FF2B5EF4-FFF2-40B4-BE49-F238E27FC236}">
                <a16:creationId xmlns:a16="http://schemas.microsoft.com/office/drawing/2014/main" id="{89BEE7B1-7AD1-38E4-ED86-53B703B62555}"/>
              </a:ext>
            </a:extLst>
          </p:cNvPr>
          <p:cNvSpPr/>
          <p:nvPr/>
        </p:nvSpPr>
        <p:spPr>
          <a:xfrm>
            <a:off x="960120" y="3685032"/>
            <a:ext cx="2715768" cy="740664"/>
          </a:xfrm>
          <a:prstGeom prst="rect">
            <a:avLst/>
          </a:prstGeom>
          <a:noFill/>
          <a:ln/>
        </p:spPr>
        <p:txBody>
          <a:bodyPr wrap="square" lIns="0" tIns="0" rIns="0" bIns="0" rtlCol="0" anchor="ctr"/>
          <a:lstStyle/>
          <a:p>
            <a:pPr algn="ctr">
              <a:lnSpc>
                <a:spcPts val="2900"/>
              </a:lnSpc>
            </a:pPr>
            <a:endParaRPr lang="en-US" sz="2320" dirty="0"/>
          </a:p>
        </p:txBody>
      </p:sp>
      <p:sp>
        <p:nvSpPr>
          <p:cNvPr id="9" name="Text 2">
            <a:extLst>
              <a:ext uri="{FF2B5EF4-FFF2-40B4-BE49-F238E27FC236}">
                <a16:creationId xmlns:a16="http://schemas.microsoft.com/office/drawing/2014/main" id="{D2B57D33-D8B0-3B57-3171-83D00244DE9F}"/>
              </a:ext>
            </a:extLst>
          </p:cNvPr>
          <p:cNvSpPr/>
          <p:nvPr/>
        </p:nvSpPr>
        <p:spPr>
          <a:xfrm>
            <a:off x="960120" y="4956048"/>
            <a:ext cx="3337560" cy="521208"/>
          </a:xfrm>
          <a:prstGeom prst="rect">
            <a:avLst/>
          </a:prstGeom>
          <a:noFill/>
          <a:ln/>
        </p:spPr>
        <p:txBody>
          <a:bodyPr wrap="square" lIns="0" tIns="0" rIns="0" bIns="0" rtlCol="0" anchor="ctr"/>
          <a:lstStyle/>
          <a:p>
            <a:pPr>
              <a:lnSpc>
                <a:spcPts val="2970"/>
              </a:lnSpc>
            </a:pPr>
            <a:endParaRPr lang="en-US" sz="1850" dirty="0"/>
          </a:p>
        </p:txBody>
      </p:sp>
      <p:sp>
        <p:nvSpPr>
          <p:cNvPr id="10" name="Text 3">
            <a:extLst>
              <a:ext uri="{FF2B5EF4-FFF2-40B4-BE49-F238E27FC236}">
                <a16:creationId xmlns:a16="http://schemas.microsoft.com/office/drawing/2014/main" id="{7966E184-C431-4BCD-D0E0-CEB03830A6EF}"/>
              </a:ext>
            </a:extLst>
          </p:cNvPr>
          <p:cNvSpPr/>
          <p:nvPr/>
        </p:nvSpPr>
        <p:spPr>
          <a:xfrm>
            <a:off x="4297680" y="3685032"/>
            <a:ext cx="2715768" cy="740664"/>
          </a:xfrm>
          <a:prstGeom prst="rect">
            <a:avLst/>
          </a:prstGeom>
          <a:noFill/>
          <a:ln/>
        </p:spPr>
        <p:txBody>
          <a:bodyPr wrap="square" lIns="0" tIns="0" rIns="0" bIns="0" rtlCol="0" anchor="ctr"/>
          <a:lstStyle/>
          <a:p>
            <a:pPr marL="0" indent="0" algn="ctr">
              <a:lnSpc>
                <a:spcPts val="2900"/>
              </a:lnSpc>
              <a:buNone/>
            </a:pPr>
            <a:endParaRPr lang="en-US" sz="2320" dirty="0"/>
          </a:p>
        </p:txBody>
      </p:sp>
      <p:sp>
        <p:nvSpPr>
          <p:cNvPr id="11" name="Text 4">
            <a:extLst>
              <a:ext uri="{FF2B5EF4-FFF2-40B4-BE49-F238E27FC236}">
                <a16:creationId xmlns:a16="http://schemas.microsoft.com/office/drawing/2014/main" id="{04D06793-54BA-B916-44B8-D48735FC60E8}"/>
              </a:ext>
            </a:extLst>
          </p:cNvPr>
          <p:cNvSpPr/>
          <p:nvPr/>
        </p:nvSpPr>
        <p:spPr>
          <a:xfrm>
            <a:off x="4297680" y="4562856"/>
            <a:ext cx="2715768" cy="1133856"/>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2" name="Text 5">
            <a:extLst>
              <a:ext uri="{FF2B5EF4-FFF2-40B4-BE49-F238E27FC236}">
                <a16:creationId xmlns:a16="http://schemas.microsoft.com/office/drawing/2014/main" id="{4A5C406C-F866-6C49-A2FA-2A46F22FE7EC}"/>
              </a:ext>
            </a:extLst>
          </p:cNvPr>
          <p:cNvSpPr/>
          <p:nvPr/>
        </p:nvSpPr>
        <p:spPr>
          <a:xfrm>
            <a:off x="7626096" y="3685032"/>
            <a:ext cx="2715768" cy="740664"/>
          </a:xfrm>
          <a:prstGeom prst="rect">
            <a:avLst/>
          </a:prstGeom>
          <a:noFill/>
          <a:ln/>
        </p:spPr>
        <p:txBody>
          <a:bodyPr wrap="square" lIns="0" tIns="0" rIns="0" bIns="0" rtlCol="0" anchor="ctr"/>
          <a:lstStyle/>
          <a:p>
            <a:pPr marL="0" indent="0" algn="ctr">
              <a:lnSpc>
                <a:spcPts val="2900"/>
              </a:lnSpc>
              <a:buNone/>
            </a:pPr>
            <a:endParaRPr lang="en-US" sz="2320" dirty="0"/>
          </a:p>
        </p:txBody>
      </p:sp>
      <p:sp>
        <p:nvSpPr>
          <p:cNvPr id="13" name="Text 6">
            <a:extLst>
              <a:ext uri="{FF2B5EF4-FFF2-40B4-BE49-F238E27FC236}">
                <a16:creationId xmlns:a16="http://schemas.microsoft.com/office/drawing/2014/main" id="{63DC8407-F09E-5B46-05DE-B6C0CFAE7120}"/>
              </a:ext>
            </a:extLst>
          </p:cNvPr>
          <p:cNvSpPr/>
          <p:nvPr/>
        </p:nvSpPr>
        <p:spPr>
          <a:xfrm>
            <a:off x="7626096" y="4562856"/>
            <a:ext cx="2715768" cy="1517904"/>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4" name="Text 7">
            <a:extLst>
              <a:ext uri="{FF2B5EF4-FFF2-40B4-BE49-F238E27FC236}">
                <a16:creationId xmlns:a16="http://schemas.microsoft.com/office/drawing/2014/main" id="{3AC6B133-EEB4-E93C-2DE2-3AB4683EA3AA}"/>
              </a:ext>
            </a:extLst>
          </p:cNvPr>
          <p:cNvSpPr/>
          <p:nvPr/>
        </p:nvSpPr>
        <p:spPr>
          <a:xfrm>
            <a:off x="10963656" y="3685032"/>
            <a:ext cx="2715768" cy="374904"/>
          </a:xfrm>
          <a:prstGeom prst="rect">
            <a:avLst/>
          </a:prstGeom>
          <a:noFill/>
          <a:ln/>
        </p:spPr>
        <p:txBody>
          <a:bodyPr wrap="none" lIns="0" tIns="0" rIns="0" bIns="0" rtlCol="0" anchor="ctr"/>
          <a:lstStyle/>
          <a:p>
            <a:pPr marL="0" indent="0" algn="ctr">
              <a:lnSpc>
                <a:spcPts val="2900"/>
              </a:lnSpc>
              <a:buNone/>
            </a:pPr>
            <a:endParaRPr lang="en-US" sz="2320" dirty="0"/>
          </a:p>
        </p:txBody>
      </p:sp>
      <p:sp>
        <p:nvSpPr>
          <p:cNvPr id="15" name="Text 8">
            <a:extLst>
              <a:ext uri="{FF2B5EF4-FFF2-40B4-BE49-F238E27FC236}">
                <a16:creationId xmlns:a16="http://schemas.microsoft.com/office/drawing/2014/main" id="{0808BA3F-955C-07F7-4949-F76EE9C3BCEB}"/>
              </a:ext>
            </a:extLst>
          </p:cNvPr>
          <p:cNvSpPr/>
          <p:nvPr/>
        </p:nvSpPr>
        <p:spPr>
          <a:xfrm>
            <a:off x="10963656" y="4197096"/>
            <a:ext cx="2715768" cy="758952"/>
          </a:xfrm>
          <a:prstGeom prst="rect">
            <a:avLst/>
          </a:prstGeom>
          <a:noFill/>
          <a:ln/>
        </p:spPr>
        <p:txBody>
          <a:bodyPr wrap="square" lIns="0" tIns="0" rIns="0" bIns="0" rtlCol="0" anchor="ctr"/>
          <a:lstStyle/>
          <a:p>
            <a:pPr marL="0" indent="0" algn="l">
              <a:lnSpc>
                <a:spcPts val="2970"/>
              </a:lnSpc>
              <a:buNone/>
            </a:pPr>
            <a:endParaRPr lang="en-US" sz="1850" dirty="0"/>
          </a:p>
        </p:txBody>
      </p:sp>
      <p:sp>
        <p:nvSpPr>
          <p:cNvPr id="16" name="Text 9">
            <a:extLst>
              <a:ext uri="{FF2B5EF4-FFF2-40B4-BE49-F238E27FC236}">
                <a16:creationId xmlns:a16="http://schemas.microsoft.com/office/drawing/2014/main" id="{8393D809-6671-524C-1851-686349587879}"/>
              </a:ext>
            </a:extLst>
          </p:cNvPr>
          <p:cNvSpPr/>
          <p:nvPr/>
        </p:nvSpPr>
        <p:spPr>
          <a:xfrm>
            <a:off x="10963656" y="5093208"/>
            <a:ext cx="2715768"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7" name="Text 10">
            <a:extLst>
              <a:ext uri="{FF2B5EF4-FFF2-40B4-BE49-F238E27FC236}">
                <a16:creationId xmlns:a16="http://schemas.microsoft.com/office/drawing/2014/main" id="{F5B06EC3-3F7F-6461-572C-D5D8C442C9D3}"/>
              </a:ext>
            </a:extLst>
          </p:cNvPr>
          <p:cNvSpPr/>
          <p:nvPr/>
        </p:nvSpPr>
        <p:spPr>
          <a:xfrm>
            <a:off x="10963656" y="5605272"/>
            <a:ext cx="2715768"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8" name="Text 11">
            <a:extLst>
              <a:ext uri="{FF2B5EF4-FFF2-40B4-BE49-F238E27FC236}">
                <a16:creationId xmlns:a16="http://schemas.microsoft.com/office/drawing/2014/main" id="{3528A979-F1D6-BAC5-A6AD-CC794A9FB77E}"/>
              </a:ext>
            </a:extLst>
          </p:cNvPr>
          <p:cNvSpPr/>
          <p:nvPr/>
        </p:nvSpPr>
        <p:spPr>
          <a:xfrm>
            <a:off x="10963656" y="6126480"/>
            <a:ext cx="2715768" cy="758952"/>
          </a:xfrm>
          <a:prstGeom prst="rect">
            <a:avLst/>
          </a:prstGeom>
          <a:noFill/>
          <a:ln/>
        </p:spPr>
        <p:txBody>
          <a:bodyPr wrap="square" lIns="0" tIns="0" rIns="0" bIns="0" rtlCol="0" anchor="ctr"/>
          <a:lstStyle/>
          <a:p>
            <a:pPr marL="0" indent="0" algn="l">
              <a:lnSpc>
                <a:spcPts val="2970"/>
              </a:lnSpc>
              <a:buNone/>
            </a:pPr>
            <a:endParaRPr lang="en-US" sz="1850" dirty="0"/>
          </a:p>
        </p:txBody>
      </p:sp>
      <p:pic>
        <p:nvPicPr>
          <p:cNvPr id="19" name="Image 3">
            <a:extLst>
              <a:ext uri="{FF2B5EF4-FFF2-40B4-BE49-F238E27FC236}">
                <a16:creationId xmlns:a16="http://schemas.microsoft.com/office/drawing/2014/main" id="{EF286B8A-7968-FAEB-53F9-879490E3FCEB}"/>
              </a:ext>
            </a:extLst>
          </p:cNvPr>
          <p:cNvPicPr>
            <a:picLocks noChangeAspect="1"/>
          </p:cNvPicPr>
          <p:nvPr/>
        </p:nvPicPr>
        <p:blipFill>
          <a:blip r:embed="rId4"/>
          <a:srcRect/>
          <a:stretch/>
        </p:blipFill>
        <p:spPr>
          <a:xfrm>
            <a:off x="29055" y="45721"/>
            <a:ext cx="1141377" cy="740663"/>
          </a:xfrm>
          <a:prstGeom prst="rect">
            <a:avLst/>
          </a:prstGeom>
        </p:spPr>
      </p:pic>
      <p:sp>
        <p:nvSpPr>
          <p:cNvPr id="23" name="Arrow: Right 22">
            <a:extLst>
              <a:ext uri="{FF2B5EF4-FFF2-40B4-BE49-F238E27FC236}">
                <a16:creationId xmlns:a16="http://schemas.microsoft.com/office/drawing/2014/main" id="{33535FC4-E063-0BE5-D4D2-C3A9C23D9447}"/>
              </a:ext>
            </a:extLst>
          </p:cNvPr>
          <p:cNvSpPr/>
          <p:nvPr/>
        </p:nvSpPr>
        <p:spPr>
          <a:xfrm>
            <a:off x="4288536" y="3310128"/>
            <a:ext cx="2706624" cy="15179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 1">
            <a:extLst>
              <a:ext uri="{FF2B5EF4-FFF2-40B4-BE49-F238E27FC236}">
                <a16:creationId xmlns:a16="http://schemas.microsoft.com/office/drawing/2014/main" id="{81A998D9-BF28-08E0-3029-10AB3F496FFC}"/>
              </a:ext>
            </a:extLst>
          </p:cNvPr>
          <p:cNvSpPr/>
          <p:nvPr/>
        </p:nvSpPr>
        <p:spPr>
          <a:xfrm>
            <a:off x="1112520" y="3837432"/>
            <a:ext cx="2715768" cy="740664"/>
          </a:xfrm>
          <a:prstGeom prst="rect">
            <a:avLst/>
          </a:prstGeom>
          <a:noFill/>
          <a:ln/>
        </p:spPr>
        <p:txBody>
          <a:bodyPr wrap="square" lIns="0" tIns="0" rIns="0" bIns="0" rtlCol="0" anchor="ctr"/>
          <a:lstStyle/>
          <a:p>
            <a:pPr algn="ctr">
              <a:lnSpc>
                <a:spcPts val="2900"/>
              </a:lnSpc>
            </a:pPr>
            <a:endParaRPr lang="en-US" sz="2320" dirty="0"/>
          </a:p>
        </p:txBody>
      </p:sp>
      <p:sp>
        <p:nvSpPr>
          <p:cNvPr id="26" name="TextBox 25">
            <a:extLst>
              <a:ext uri="{FF2B5EF4-FFF2-40B4-BE49-F238E27FC236}">
                <a16:creationId xmlns:a16="http://schemas.microsoft.com/office/drawing/2014/main" id="{2D798FC1-52D8-A4FD-B47F-57F6D4F5F922}"/>
              </a:ext>
            </a:extLst>
          </p:cNvPr>
          <p:cNvSpPr txBox="1"/>
          <p:nvPr/>
        </p:nvSpPr>
        <p:spPr>
          <a:xfrm>
            <a:off x="832104" y="3657903"/>
            <a:ext cx="2706624" cy="804066"/>
          </a:xfrm>
          <a:prstGeom prst="rect">
            <a:avLst/>
          </a:prstGeom>
          <a:noFill/>
        </p:spPr>
        <p:txBody>
          <a:bodyPr wrap="square">
            <a:spAutoFit/>
          </a:bodyPr>
          <a:lstStyle/>
          <a:p>
            <a:pPr marL="0" indent="0" algn="ctr">
              <a:lnSpc>
                <a:spcPts val="2900"/>
              </a:lnSpc>
              <a:buNone/>
            </a:pPr>
            <a:r>
              <a:rPr lang="en-US" sz="1800" dirty="0">
                <a:solidFill>
                  <a:srgbClr val="000000"/>
                </a:solidFill>
                <a:latin typeface="思源黑体-思源黑体-SemiBold" pitchFamily="34" charset="0"/>
                <a:ea typeface="思源黑体-思源黑体-SemiBold" pitchFamily="34" charset="-122"/>
                <a:cs typeface="思源黑体-思源黑体-SemiBold" pitchFamily="34" charset="-120"/>
              </a:rPr>
              <a:t>Global Challenge of Terrorism</a:t>
            </a:r>
            <a:endParaRPr lang="en-US" sz="1800" dirty="0"/>
          </a:p>
        </p:txBody>
      </p:sp>
      <p:sp>
        <p:nvSpPr>
          <p:cNvPr id="28" name="TextBox 27">
            <a:extLst>
              <a:ext uri="{FF2B5EF4-FFF2-40B4-BE49-F238E27FC236}">
                <a16:creationId xmlns:a16="http://schemas.microsoft.com/office/drawing/2014/main" id="{D7BA1645-151C-D23D-6E22-408049C4A89B}"/>
              </a:ext>
            </a:extLst>
          </p:cNvPr>
          <p:cNvSpPr txBox="1"/>
          <p:nvPr/>
        </p:nvSpPr>
        <p:spPr>
          <a:xfrm>
            <a:off x="7644384" y="2504092"/>
            <a:ext cx="6035040" cy="3407343"/>
          </a:xfrm>
          <a:prstGeom prst="rect">
            <a:avLst/>
          </a:prstGeom>
          <a:noFill/>
        </p:spPr>
        <p:txBody>
          <a:bodyPr wrap="square">
            <a:spAutoFit/>
          </a:bodyPr>
          <a:lstStyle/>
          <a:p>
            <a:pPr algn="ctr">
              <a:lnSpc>
                <a:spcPts val="2900"/>
              </a:lnSpc>
            </a:pPr>
            <a:r>
              <a:rPr lang="en-US" dirty="0"/>
              <a:t>Terrorism is a big problem that affects people all over the world. It's when groups use violence, like bombings or shootings, to scare people and achieve their goals. This violence causes a lot of harm, hurting innocent people and making communities feel unsafe. It's a challenge because it can happen anywhere, and it's hard to predict when and where it will strike. Our project uses data to try and understand these attacks better, so we can hopefully make communities safer.</a:t>
            </a:r>
            <a:endParaRPr lang="en-US" sz="1800" dirty="0"/>
          </a:p>
        </p:txBody>
      </p:sp>
      <p:pic>
        <p:nvPicPr>
          <p:cNvPr id="29" name="Image 1" descr="preencoded.png">
            <a:extLst>
              <a:ext uri="{FF2B5EF4-FFF2-40B4-BE49-F238E27FC236}">
                <a16:creationId xmlns:a16="http://schemas.microsoft.com/office/drawing/2014/main" id="{590E6AEE-F7EC-CCB7-6384-69854B02B4C2}"/>
              </a:ext>
            </a:extLst>
          </p:cNvPr>
          <p:cNvPicPr>
            <a:picLocks noChangeAspect="1"/>
          </p:cNvPicPr>
          <p:nvPr/>
        </p:nvPicPr>
        <p:blipFill>
          <a:blip r:embed="rId5"/>
          <a:stretch>
            <a:fillRect/>
          </a:stretch>
        </p:blipFill>
        <p:spPr>
          <a:xfrm>
            <a:off x="1600200" y="2267863"/>
            <a:ext cx="1088136" cy="1088136"/>
          </a:xfrm>
          <a:prstGeom prst="rect">
            <a:avLst/>
          </a:prstGeom>
        </p:spPr>
      </p:pic>
    </p:spTree>
    <p:extLst>
      <p:ext uri="{BB962C8B-B14F-4D97-AF65-F5344CB8AC3E}">
        <p14:creationId xmlns:p14="http://schemas.microsoft.com/office/powerpoint/2010/main" val="1763798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1315000" y="2281428"/>
            <a:ext cx="1088136" cy="1088136"/>
          </a:xfrm>
          <a:prstGeom prst="rect">
            <a:avLst/>
          </a:prstGeom>
        </p:spPr>
      </p:pic>
      <p:pic>
        <p:nvPicPr>
          <p:cNvPr id="5" name="Image 3" descr="preencoded.png"/>
          <p:cNvPicPr>
            <a:picLocks noChangeAspect="1"/>
          </p:cNvPicPr>
          <p:nvPr/>
        </p:nvPicPr>
        <p:blipFill>
          <a:blip r:embed="rId5"/>
          <a:stretch>
            <a:fillRect/>
          </a:stretch>
        </p:blipFill>
        <p:spPr>
          <a:xfrm>
            <a:off x="6972300" y="2103120"/>
            <a:ext cx="685800" cy="1088136"/>
          </a:xfrm>
          <a:prstGeom prst="rect">
            <a:avLst/>
          </a:prstGeom>
        </p:spPr>
      </p:pic>
      <p:pic>
        <p:nvPicPr>
          <p:cNvPr id="6" name="Image 4" descr="preencoded.png"/>
          <p:cNvPicPr>
            <a:picLocks noChangeAspect="1"/>
          </p:cNvPicPr>
          <p:nvPr/>
        </p:nvPicPr>
        <p:blipFill>
          <a:blip r:embed="rId6"/>
          <a:stretch>
            <a:fillRect/>
          </a:stretch>
        </p:blipFill>
        <p:spPr>
          <a:xfrm>
            <a:off x="11683196" y="2231136"/>
            <a:ext cx="1088136" cy="1088136"/>
          </a:xfrm>
          <a:prstGeom prst="rect">
            <a:avLst/>
          </a:prstGeom>
        </p:spPr>
      </p:pic>
      <p:sp>
        <p:nvSpPr>
          <p:cNvPr id="7" name="Text 0"/>
          <p:cNvSpPr/>
          <p:nvPr/>
        </p:nvSpPr>
        <p:spPr>
          <a:xfrm>
            <a:off x="832104" y="1225296"/>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Introduction</a:t>
            </a:r>
            <a:endParaRPr lang="en-US" sz="4640" dirty="0"/>
          </a:p>
        </p:txBody>
      </p:sp>
      <p:sp>
        <p:nvSpPr>
          <p:cNvPr id="8" name="Text 1"/>
          <p:cNvSpPr/>
          <p:nvPr/>
        </p:nvSpPr>
        <p:spPr>
          <a:xfrm>
            <a:off x="960120" y="3685032"/>
            <a:ext cx="2715768" cy="740664"/>
          </a:xfrm>
          <a:prstGeom prst="rect">
            <a:avLst/>
          </a:prstGeom>
          <a:noFill/>
          <a:ln/>
        </p:spPr>
        <p:txBody>
          <a:bodyPr wrap="square" lIns="0" tIns="0" rIns="0" bIns="0" rtlCol="0" anchor="ctr"/>
          <a:lstStyle/>
          <a:p>
            <a:pPr marL="0" indent="0" algn="ctr">
              <a:lnSpc>
                <a:spcPts val="2900"/>
              </a:lnSpc>
              <a:buNone/>
            </a:pPr>
            <a:endParaRPr lang="en-US" sz="2320" dirty="0"/>
          </a:p>
        </p:txBody>
      </p:sp>
      <p:sp>
        <p:nvSpPr>
          <p:cNvPr id="9" name="Text 2"/>
          <p:cNvSpPr/>
          <p:nvPr/>
        </p:nvSpPr>
        <p:spPr>
          <a:xfrm>
            <a:off x="960120" y="4956048"/>
            <a:ext cx="3337560" cy="521208"/>
          </a:xfrm>
          <a:prstGeom prst="rect">
            <a:avLst/>
          </a:prstGeom>
          <a:noFill/>
          <a:ln/>
        </p:spPr>
        <p:txBody>
          <a:bodyPr wrap="square" lIns="0" tIns="0" rIns="0" bIns="0" rtlCol="0" anchor="ctr"/>
          <a:lstStyle/>
          <a:p>
            <a:pPr>
              <a:lnSpc>
                <a:spcPts val="2970"/>
              </a:lnSpc>
            </a:pPr>
            <a:endParaRPr lang="en-US" sz="1850" dirty="0"/>
          </a:p>
        </p:txBody>
      </p:sp>
      <p:sp>
        <p:nvSpPr>
          <p:cNvPr id="10" name="Text 3"/>
          <p:cNvSpPr/>
          <p:nvPr/>
        </p:nvSpPr>
        <p:spPr>
          <a:xfrm>
            <a:off x="621792" y="3579876"/>
            <a:ext cx="2715768" cy="740664"/>
          </a:xfrm>
          <a:prstGeom prst="rect">
            <a:avLst/>
          </a:prstGeom>
          <a:noFill/>
          <a:ln/>
        </p:spPr>
        <p:txBody>
          <a:bodyPr wrap="square" lIns="0" tIns="0" rIns="0" bIns="0" rtlCol="0" anchor="ctr"/>
          <a:lstStyle/>
          <a:p>
            <a:pPr marL="0" indent="0" algn="ctr">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Project Core Purpose</a:t>
            </a:r>
            <a:endParaRPr lang="en-US" sz="2320" dirty="0"/>
          </a:p>
        </p:txBody>
      </p:sp>
      <p:sp>
        <p:nvSpPr>
          <p:cNvPr id="11" name="Text 4"/>
          <p:cNvSpPr/>
          <p:nvPr/>
        </p:nvSpPr>
        <p:spPr>
          <a:xfrm>
            <a:off x="686784" y="4576572"/>
            <a:ext cx="2715768" cy="1133856"/>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Understanding patterns and predicting severity.</a:t>
            </a:r>
            <a:endParaRPr lang="en-US" sz="1850" dirty="0"/>
          </a:p>
        </p:txBody>
      </p:sp>
      <p:sp>
        <p:nvSpPr>
          <p:cNvPr id="12" name="Text 5"/>
          <p:cNvSpPr/>
          <p:nvPr/>
        </p:nvSpPr>
        <p:spPr>
          <a:xfrm>
            <a:off x="5957316" y="3579876"/>
            <a:ext cx="2715768" cy="740664"/>
          </a:xfrm>
          <a:prstGeom prst="rect">
            <a:avLst/>
          </a:prstGeom>
          <a:noFill/>
          <a:ln/>
        </p:spPr>
        <p:txBody>
          <a:bodyPr wrap="square" lIns="0" tIns="0" rIns="0" bIns="0" rtlCol="0" anchor="ctr"/>
          <a:lstStyle/>
          <a:p>
            <a:pPr marL="0" indent="0" algn="ctr">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Problem Statement</a:t>
            </a:r>
            <a:endParaRPr lang="en-US" sz="2320" dirty="0"/>
          </a:p>
        </p:txBody>
      </p:sp>
      <p:sp>
        <p:nvSpPr>
          <p:cNvPr id="13" name="Text 6"/>
          <p:cNvSpPr/>
          <p:nvPr/>
        </p:nvSpPr>
        <p:spPr>
          <a:xfrm>
            <a:off x="5966460" y="4457700"/>
            <a:ext cx="2715768" cy="1517904"/>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 Clearly articulate the two main goals (EDA and ML for casualty prediction).</a:t>
            </a:r>
            <a:endParaRPr lang="en-US" sz="1850" dirty="0"/>
          </a:p>
        </p:txBody>
      </p:sp>
      <p:sp>
        <p:nvSpPr>
          <p:cNvPr id="14" name="Text 7"/>
          <p:cNvSpPr/>
          <p:nvPr/>
        </p:nvSpPr>
        <p:spPr>
          <a:xfrm>
            <a:off x="10869380" y="3685032"/>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000000"/>
                </a:solidFill>
                <a:latin typeface="思源黑体-思源黑体-SemiBold" pitchFamily="34" charset="0"/>
                <a:ea typeface="思源黑体-思源黑体-SemiBold" pitchFamily="34" charset="-122"/>
                <a:cs typeface="思源黑体-思源黑体-SemiBold" pitchFamily="34" charset="-120"/>
              </a:rPr>
              <a:t>Objectives</a:t>
            </a:r>
            <a:endParaRPr lang="en-US" sz="2320" dirty="0"/>
          </a:p>
        </p:txBody>
      </p:sp>
      <p:sp>
        <p:nvSpPr>
          <p:cNvPr id="15" name="Text 8"/>
          <p:cNvSpPr/>
          <p:nvPr/>
        </p:nvSpPr>
        <p:spPr>
          <a:xfrm>
            <a:off x="11105214" y="4388570"/>
            <a:ext cx="2715768" cy="1513332"/>
          </a:xfrm>
          <a:prstGeom prst="rect">
            <a:avLst/>
          </a:prstGeom>
          <a:noFill/>
          <a:ln/>
        </p:spPr>
        <p:txBody>
          <a:bodyPr wrap="square" lIns="0" tIns="0" rIns="0" bIns="0" rtlCol="0" anchor="ctr"/>
          <a:lstStyle/>
          <a:p>
            <a:pPr marL="342900" indent="-342900">
              <a:lnSpc>
                <a:spcPts val="2970"/>
              </a:lnSpc>
              <a:buFont typeface="Arial" panose="020B0604020202020204" pitchFamily="34" charset="0"/>
              <a:buChar char="•"/>
            </a:pPr>
            <a:r>
              <a:rPr lang="en-IN" sz="1850" dirty="0"/>
              <a:t>Find Patterns</a:t>
            </a:r>
          </a:p>
          <a:p>
            <a:pPr marL="342900" indent="-342900">
              <a:lnSpc>
                <a:spcPts val="2970"/>
              </a:lnSpc>
              <a:buFont typeface="Arial" panose="020B0604020202020204" pitchFamily="34" charset="0"/>
              <a:buChar char="•"/>
            </a:pPr>
            <a:r>
              <a:rPr lang="en-IN" sz="1850" dirty="0"/>
              <a:t>Understand Attacks</a:t>
            </a:r>
          </a:p>
          <a:p>
            <a:pPr marL="342900" indent="-342900">
              <a:lnSpc>
                <a:spcPts val="2970"/>
              </a:lnSpc>
              <a:buFont typeface="Arial" panose="020B0604020202020204" pitchFamily="34" charset="0"/>
              <a:buChar char="•"/>
            </a:pPr>
            <a:r>
              <a:rPr lang="en-IN" sz="1850" dirty="0"/>
              <a:t>Identify Groups</a:t>
            </a:r>
          </a:p>
          <a:p>
            <a:pPr marL="342900" indent="-342900">
              <a:lnSpc>
                <a:spcPts val="2970"/>
              </a:lnSpc>
              <a:buFont typeface="Arial" panose="020B0604020202020204" pitchFamily="34" charset="0"/>
              <a:buChar char="•"/>
            </a:pPr>
            <a:r>
              <a:rPr lang="en-IN" sz="1850" dirty="0"/>
              <a:t>Predict Severity</a:t>
            </a:r>
          </a:p>
        </p:txBody>
      </p:sp>
      <p:sp>
        <p:nvSpPr>
          <p:cNvPr id="16" name="Text 9"/>
          <p:cNvSpPr/>
          <p:nvPr/>
        </p:nvSpPr>
        <p:spPr>
          <a:xfrm>
            <a:off x="10963656" y="5093208"/>
            <a:ext cx="2715768"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7" name="Text 10"/>
          <p:cNvSpPr/>
          <p:nvPr/>
        </p:nvSpPr>
        <p:spPr>
          <a:xfrm>
            <a:off x="10963656" y="5605272"/>
            <a:ext cx="2715768"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18" name="Text 11"/>
          <p:cNvSpPr/>
          <p:nvPr/>
        </p:nvSpPr>
        <p:spPr>
          <a:xfrm>
            <a:off x="10963656" y="6126480"/>
            <a:ext cx="2715768" cy="758952"/>
          </a:xfrm>
          <a:prstGeom prst="rect">
            <a:avLst/>
          </a:prstGeom>
          <a:noFill/>
          <a:ln/>
        </p:spPr>
        <p:txBody>
          <a:bodyPr wrap="square" lIns="0" tIns="0" rIns="0" bIns="0" rtlCol="0" anchor="ctr"/>
          <a:lstStyle/>
          <a:p>
            <a:pPr marL="0" indent="0" algn="l">
              <a:lnSpc>
                <a:spcPts val="2970"/>
              </a:lnSpc>
              <a:buNone/>
            </a:pPr>
            <a:endParaRPr lang="en-US" sz="1850" dirty="0"/>
          </a:p>
        </p:txBody>
      </p:sp>
      <p:pic>
        <p:nvPicPr>
          <p:cNvPr id="19" name="Image 3">
            <a:extLst>
              <a:ext uri="{FF2B5EF4-FFF2-40B4-BE49-F238E27FC236}">
                <a16:creationId xmlns:a16="http://schemas.microsoft.com/office/drawing/2014/main" id="{FFD9C808-2FFC-693D-EDD4-019BD3B2A8B2}"/>
              </a:ext>
            </a:extLst>
          </p:cNvPr>
          <p:cNvPicPr>
            <a:picLocks noChangeAspect="1"/>
          </p:cNvPicPr>
          <p:nvPr/>
        </p:nvPicPr>
        <p:blipFill>
          <a:blip r:embed="rId7"/>
          <a:srcRect/>
          <a:stretch/>
        </p:blipFill>
        <p:spPr>
          <a:xfrm>
            <a:off x="29055" y="45721"/>
            <a:ext cx="1141377" cy="7406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208776"/>
            <a:ext cx="12984480" cy="36576"/>
          </a:xfrm>
          <a:prstGeom prst="rect">
            <a:avLst/>
          </a:prstGeom>
        </p:spPr>
      </p:pic>
      <p:sp>
        <p:nvSpPr>
          <p:cNvPr id="5" name="Text 0"/>
          <p:cNvSpPr/>
          <p:nvPr/>
        </p:nvSpPr>
        <p:spPr>
          <a:xfrm>
            <a:off x="832104" y="1170432"/>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000000"/>
                </a:solidFill>
                <a:latin typeface="思源黑体-思源黑体-SemiBold" pitchFamily="34" charset="0"/>
                <a:ea typeface="思源黑体-思源黑体-SemiBold" pitchFamily="34" charset="-122"/>
                <a:cs typeface="思源黑体-思源黑体-SemiBold" pitchFamily="34" charset="-120"/>
              </a:rPr>
              <a:t>03</a:t>
            </a:r>
            <a:endParaRPr lang="en-US" sz="13930" dirty="0"/>
          </a:p>
        </p:txBody>
      </p:sp>
      <p:sp>
        <p:nvSpPr>
          <p:cNvPr id="6" name="Text 1"/>
          <p:cNvSpPr/>
          <p:nvPr/>
        </p:nvSpPr>
        <p:spPr>
          <a:xfrm>
            <a:off x="832104" y="364845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7" name="Text 2"/>
          <p:cNvSpPr/>
          <p:nvPr/>
        </p:nvSpPr>
        <p:spPr>
          <a:xfrm>
            <a:off x="832104" y="4288536"/>
            <a:ext cx="12984480" cy="384048"/>
          </a:xfrm>
          <a:prstGeom prst="rect">
            <a:avLst/>
          </a:prstGeom>
          <a:noFill/>
          <a:ln/>
        </p:spPr>
        <p:txBody>
          <a:bodyPr wrap="none" lIns="0" tIns="0" rIns="0" bIns="0" rtlCol="0" anchor="ctr"/>
          <a:lstStyle/>
          <a:p>
            <a:pPr marL="0" indent="0" algn="l">
              <a:lnSpc>
                <a:spcPts val="2970"/>
              </a:lnSpc>
              <a:buNone/>
            </a:pPr>
            <a:endParaRPr lang="en-US" sz="1850" dirty="0"/>
          </a:p>
        </p:txBody>
      </p:sp>
      <p:sp>
        <p:nvSpPr>
          <p:cNvPr id="8" name="Text 3"/>
          <p:cNvSpPr/>
          <p:nvPr/>
        </p:nvSpPr>
        <p:spPr>
          <a:xfrm>
            <a:off x="832104" y="4928616"/>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000000"/>
                </a:solidFill>
                <a:latin typeface="思源黑体-思源黑体-SemiBold" pitchFamily="34" charset="0"/>
                <a:ea typeface="思源黑体-思源黑体-SemiBold" pitchFamily="34" charset="-122"/>
                <a:cs typeface="思源黑体-思源黑体-SemiBold" pitchFamily="34" charset="-120"/>
              </a:rPr>
              <a:t>About the Dataset</a:t>
            </a:r>
            <a:endParaRPr lang="en-US" sz="6410" dirty="0"/>
          </a:p>
        </p:txBody>
      </p:sp>
      <p:sp>
        <p:nvSpPr>
          <p:cNvPr id="9" name="Text 4"/>
          <p:cNvSpPr/>
          <p:nvPr/>
        </p:nvSpPr>
        <p:spPr>
          <a:xfrm>
            <a:off x="832104" y="6510528"/>
            <a:ext cx="12984480" cy="310896"/>
          </a:xfrm>
          <a:prstGeom prst="rect">
            <a:avLst/>
          </a:prstGeom>
          <a:noFill/>
          <a:ln/>
        </p:spPr>
        <p:txBody>
          <a:bodyPr wrap="none" lIns="0" tIns="0" rIns="0" bIns="0" rtlCol="0" anchor="ctr"/>
          <a:lstStyle/>
          <a:p>
            <a:pPr marL="0" indent="0" algn="l">
              <a:lnSpc>
                <a:spcPts val="2370"/>
              </a:lnSpc>
              <a:buNone/>
            </a:pPr>
            <a:r>
              <a:rPr lang="en-US" sz="1480" dirty="0">
                <a:solidFill>
                  <a:srgbClr val="000000"/>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pic>
        <p:nvPicPr>
          <p:cNvPr id="10" name="Image 3">
            <a:extLst>
              <a:ext uri="{FF2B5EF4-FFF2-40B4-BE49-F238E27FC236}">
                <a16:creationId xmlns:a16="http://schemas.microsoft.com/office/drawing/2014/main" id="{9AC55716-3883-F3DB-783B-B46E369159E3}"/>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575"/>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815584" y="3182112"/>
            <a:ext cx="475488" cy="475488"/>
          </a:xfrm>
          <a:prstGeom prst="rect">
            <a:avLst/>
          </a:prstGeom>
        </p:spPr>
      </p:pic>
      <p:pic>
        <p:nvPicPr>
          <p:cNvPr id="5" name="Image 3" descr="preencoded.png"/>
          <p:cNvPicPr>
            <a:picLocks noChangeAspect="1"/>
          </p:cNvPicPr>
          <p:nvPr/>
        </p:nvPicPr>
        <p:blipFill>
          <a:blip r:embed="rId5"/>
          <a:stretch>
            <a:fillRect/>
          </a:stretch>
        </p:blipFill>
        <p:spPr>
          <a:xfrm>
            <a:off x="5815584" y="4215384"/>
            <a:ext cx="475488" cy="475488"/>
          </a:xfrm>
          <a:prstGeom prst="rect">
            <a:avLst/>
          </a:prstGeom>
        </p:spPr>
      </p:pic>
      <p:pic>
        <p:nvPicPr>
          <p:cNvPr id="6" name="Image 4" descr="preencoded.png"/>
          <p:cNvPicPr>
            <a:picLocks noChangeAspect="1"/>
          </p:cNvPicPr>
          <p:nvPr/>
        </p:nvPicPr>
        <p:blipFill>
          <a:blip r:embed="rId5"/>
          <a:stretch>
            <a:fillRect/>
          </a:stretch>
        </p:blipFill>
        <p:spPr>
          <a:xfrm>
            <a:off x="5815584" y="5559552"/>
            <a:ext cx="475488" cy="475488"/>
          </a:xfrm>
          <a:prstGeom prst="rect">
            <a:avLst/>
          </a:prstGeom>
        </p:spPr>
      </p:pic>
      <p:sp>
        <p:nvSpPr>
          <p:cNvPr id="7" name="Text 0"/>
          <p:cNvSpPr/>
          <p:nvPr/>
        </p:nvSpPr>
        <p:spPr>
          <a:xfrm>
            <a:off x="5806440" y="1929384"/>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000000"/>
                </a:solidFill>
                <a:latin typeface="思源黑体-思源黑体-SemiBold" pitchFamily="34" charset="0"/>
                <a:ea typeface="思源黑体-思源黑体-SemiBold" pitchFamily="34" charset="-122"/>
                <a:cs typeface="思源黑体-思源黑体-SemiBold" pitchFamily="34" charset="-120"/>
              </a:rPr>
              <a:t>Dataset Information</a:t>
            </a:r>
            <a:endParaRPr lang="en-US" sz="4640" dirty="0"/>
          </a:p>
        </p:txBody>
      </p:sp>
      <p:sp>
        <p:nvSpPr>
          <p:cNvPr id="8" name="Text 1"/>
          <p:cNvSpPr/>
          <p:nvPr/>
        </p:nvSpPr>
        <p:spPr>
          <a:xfrm>
            <a:off x="5971032" y="32004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9" name="Text 2"/>
          <p:cNvSpPr/>
          <p:nvPr/>
        </p:nvSpPr>
        <p:spPr>
          <a:xfrm>
            <a:off x="5971032" y="423367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0" name="Text 3"/>
          <p:cNvSpPr/>
          <p:nvPr/>
        </p:nvSpPr>
        <p:spPr>
          <a:xfrm>
            <a:off x="6583680" y="3209544"/>
            <a:ext cx="7214616"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Source: Global Terrorism Database (GTD)</a:t>
            </a:r>
            <a:endParaRPr lang="en-US" sz="1850" dirty="0"/>
          </a:p>
        </p:txBody>
      </p:sp>
      <p:sp>
        <p:nvSpPr>
          <p:cNvPr id="11" name="Text 4"/>
          <p:cNvSpPr/>
          <p:nvPr/>
        </p:nvSpPr>
        <p:spPr>
          <a:xfrm>
            <a:off x="6583680" y="4242816"/>
            <a:ext cx="7214616" cy="758952"/>
          </a:xfrm>
          <a:prstGeom prst="rect">
            <a:avLst/>
          </a:prstGeom>
          <a:noFill/>
          <a:ln/>
        </p:spPr>
        <p:txBody>
          <a:bodyPr wrap="squar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Key facts: &gt;180,000 attacks (1970-2017, except 1993), worldwide coverage, &gt;100 variables.</a:t>
            </a:r>
            <a:endParaRPr lang="en-US" sz="1850" dirty="0"/>
          </a:p>
        </p:txBody>
      </p:sp>
      <p:sp>
        <p:nvSpPr>
          <p:cNvPr id="12" name="Text 5"/>
          <p:cNvSpPr/>
          <p:nvPr/>
        </p:nvSpPr>
        <p:spPr>
          <a:xfrm>
            <a:off x="5971032" y="557784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F0F0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3" name="Text 6"/>
          <p:cNvSpPr/>
          <p:nvPr/>
        </p:nvSpPr>
        <p:spPr>
          <a:xfrm>
            <a:off x="6583680" y="5586984"/>
            <a:ext cx="7214616" cy="384048"/>
          </a:xfrm>
          <a:prstGeom prst="rect">
            <a:avLst/>
          </a:prstGeom>
          <a:noFill/>
          <a:ln/>
        </p:spPr>
        <p:txBody>
          <a:bodyPr wrap="none" lIns="0" tIns="0" rIns="0" bIns="0" rtlCol="0" anchor="ctr"/>
          <a:lstStyle/>
          <a:p>
            <a:pPr marL="0" indent="0" algn="l">
              <a:lnSpc>
                <a:spcPts val="2970"/>
              </a:lnSpc>
              <a:buNone/>
            </a:pPr>
            <a:r>
              <a:rPr lang="en-US" sz="1850" dirty="0">
                <a:solidFill>
                  <a:srgbClr val="000000"/>
                </a:solidFill>
                <a:latin typeface="思源黑体-思源黑体-Medium" pitchFamily="34" charset="0"/>
                <a:ea typeface="思源黑体-思源黑体-Medium" pitchFamily="34" charset="-122"/>
                <a:cs typeface="思源黑体-思源黑体-Medium" pitchFamily="34" charset="-120"/>
              </a:rPr>
              <a:t>Briefly mention the GTD's definition of terrorism.</a:t>
            </a:r>
            <a:endParaRPr lang="en-US" sz="1850" dirty="0"/>
          </a:p>
        </p:txBody>
      </p:sp>
      <p:pic>
        <p:nvPicPr>
          <p:cNvPr id="14" name="Image 3">
            <a:extLst>
              <a:ext uri="{FF2B5EF4-FFF2-40B4-BE49-F238E27FC236}">
                <a16:creationId xmlns:a16="http://schemas.microsoft.com/office/drawing/2014/main" id="{5C3930CA-ED38-23FC-8332-6453850B0D1B}"/>
              </a:ext>
            </a:extLst>
          </p:cNvPr>
          <p:cNvPicPr>
            <a:picLocks noChangeAspect="1"/>
          </p:cNvPicPr>
          <p:nvPr/>
        </p:nvPicPr>
        <p:blipFill>
          <a:blip r:embed="rId6"/>
          <a:srcRect/>
          <a:stretch/>
        </p:blipFill>
        <p:spPr>
          <a:xfrm>
            <a:off x="29055" y="45721"/>
            <a:ext cx="1141377" cy="7406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2184</Words>
  <Application>Microsoft Office PowerPoint</Application>
  <PresentationFormat>Custom</PresentationFormat>
  <Paragraphs>384</Paragraphs>
  <Slides>56</Slides>
  <Notes>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思源黑体-思源黑体-Medium</vt:lpstr>
      <vt:lpstr>思源黑体-思源黑体-SemiBold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Navdeep Rohilla</cp:lastModifiedBy>
  <cp:revision>6</cp:revision>
  <dcterms:created xsi:type="dcterms:W3CDTF">2025-07-28T06:51:02Z</dcterms:created>
  <dcterms:modified xsi:type="dcterms:W3CDTF">2025-07-29T08:45:51Z</dcterms:modified>
</cp:coreProperties>
</file>